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31.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8.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39.xml" ContentType="application/vnd.openxmlformats-officedocument.presentationml.slide+xml"/>
  <Override PartName="/ppt/slides/slide16.xml" ContentType="application/vnd.openxmlformats-officedocument.presentationml.slide+xml"/>
  <Override PartName="/ppt/slides/slide32.xml" ContentType="application/vnd.openxmlformats-officedocument.presentationml.slide+xml"/>
  <Override PartName="/ppt/slides/slide23.xml" ContentType="application/vnd.openxmlformats-officedocument.presentationml.slide+xml"/>
  <Override PartName="/ppt/slides/slide37.xml" ContentType="application/vnd.openxmlformats-officedocument.presentationml.slide+xml"/>
  <Override PartName="/ppt/slides/slide24.xml" ContentType="application/vnd.openxmlformats-officedocument.presentationml.slide+xml"/>
  <Override PartName="/ppt/slides/slide34.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3.xml" ContentType="application/vnd.openxmlformats-officedocument.presentationml.slide+xml"/>
  <Override PartName="/ppt/slides/slide28.xml" ContentType="application/vnd.openxmlformats-officedocument.presentationml.slide+xml"/>
  <Override PartName="/ppt/slides/slide35.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36.xml" ContentType="application/vnd.openxmlformats-officedocument.presentationml.slide+xml"/>
  <Override PartName="/ppt/slides/slide25.xml" ContentType="application/vnd.openxmlformats-officedocument.presentationml.slide+xml"/>
  <Override PartName="/ppt/slides/slide15.xml" ContentType="application/vnd.openxmlformats-officedocument.presentationml.slide+xml"/>
  <Override PartName="/ppt/slides/slide40.xml" ContentType="application/vnd.openxmlformats-officedocument.presentationml.slide+xml"/>
  <Override PartName="/ppt/slides/slide14.xml" ContentType="application/vnd.openxmlformats-officedocument.presentationml.slide+xml"/>
  <Override PartName="/ppt/slides/slide4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42.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30.xml" ContentType="application/vnd.openxmlformats-officedocument.presentationml.notesSlide+xml"/>
  <Override PartName="/ppt/notesSlides/notesSlide23.xml" ContentType="application/vnd.openxmlformats-officedocument.presentationml.notesSlide+xml"/>
  <Override PartName="/ppt/notesSlides/notesSlide29.xml" ContentType="application/vnd.openxmlformats-officedocument.presentationml.notesSlide+xml"/>
  <Override PartName="/ppt/notesSlides/notesSlide21.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rawing4.xml" ContentType="application/vnd.ms-office.drawingml.diagramDrawing+xml"/>
  <Override PartName="/ppt/notesMasters/notesMaster1.xml" ContentType="application/vnd.openxmlformats-officedocument.presentationml.notesMaster+xml"/>
  <Override PartName="/ppt/theme/theme2.xml" ContentType="application/vnd.openxmlformats-officedocument.theme+xml"/>
  <Override PartName="/ppt/diagrams/colors4.xml" ContentType="application/vnd.openxmlformats-officedocument.drawingml.diagramColors+xml"/>
  <Override PartName="/ppt/diagrams/layout4.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diagrams/layout3.xml" ContentType="application/vnd.openxmlformats-officedocument.drawingml.diagramLayout+xml"/>
  <Override PartName="/ppt/theme/theme1.xml" ContentType="application/vnd.openxmlformats-officedocument.theme+xml"/>
  <Override PartName="/ppt/diagrams/quickStyle4.xml" ContentType="application/vnd.openxmlformats-officedocument.drawingml.diagramStyle+xml"/>
  <Override PartName="/ppt/diagrams/layout2.xml" ContentType="application/vnd.openxmlformats-officedocument.drawingml.diagramLayout+xml"/>
  <Override PartName="/ppt/diagrams/layout1.xml" ContentType="application/vnd.openxmlformats-officedocument.drawingml.diagramLayout+xml"/>
  <Override PartName="/ppt/diagrams/drawing3.xml" ContentType="application/vnd.ms-office.drawingml.diagramDrawing+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429" r:id="rId2"/>
    <p:sldId id="320" r:id="rId3"/>
    <p:sldId id="325" r:id="rId4"/>
    <p:sldId id="420" r:id="rId5"/>
    <p:sldId id="431" r:id="rId6"/>
    <p:sldId id="322" r:id="rId7"/>
    <p:sldId id="383" r:id="rId8"/>
    <p:sldId id="432" r:id="rId9"/>
    <p:sldId id="428" r:id="rId10"/>
    <p:sldId id="359" r:id="rId11"/>
    <p:sldId id="441" r:id="rId12"/>
    <p:sldId id="360" r:id="rId13"/>
    <p:sldId id="361" r:id="rId14"/>
    <p:sldId id="386" r:id="rId15"/>
    <p:sldId id="387" r:id="rId16"/>
    <p:sldId id="388" r:id="rId17"/>
    <p:sldId id="433" r:id="rId18"/>
    <p:sldId id="435" r:id="rId19"/>
    <p:sldId id="434" r:id="rId20"/>
    <p:sldId id="400" r:id="rId21"/>
    <p:sldId id="401" r:id="rId22"/>
    <p:sldId id="421" r:id="rId23"/>
    <p:sldId id="436" r:id="rId24"/>
    <p:sldId id="411" r:id="rId25"/>
    <p:sldId id="391" r:id="rId26"/>
    <p:sldId id="365" r:id="rId27"/>
    <p:sldId id="367" r:id="rId28"/>
    <p:sldId id="369" r:id="rId29"/>
    <p:sldId id="437" r:id="rId30"/>
    <p:sldId id="405" r:id="rId31"/>
    <p:sldId id="402" r:id="rId32"/>
    <p:sldId id="337" r:id="rId33"/>
    <p:sldId id="442" r:id="rId34"/>
    <p:sldId id="439" r:id="rId35"/>
    <p:sldId id="418" r:id="rId36"/>
    <p:sldId id="443" r:id="rId37"/>
    <p:sldId id="440" r:id="rId38"/>
    <p:sldId id="444" r:id="rId39"/>
    <p:sldId id="265" r:id="rId40"/>
    <p:sldId id="419" r:id="rId41"/>
    <p:sldId id="302" r:id="rId42"/>
    <p:sldId id="318" r:id="rId43"/>
    <p:sldId id="329" r:id="rId44"/>
    <p:sldId id="414"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6" d="100"/>
          <a:sy n="106" d="100"/>
        </p:scale>
        <p:origin x="-111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3.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1DE0E801-A026-46A1-926C-911DBA24BA33}">
      <dgm:prSet phldrT="[Text]"/>
      <dgm:spPr/>
      <dgm:t>
        <a:bodyPr/>
        <a:lstStyle/>
        <a:p>
          <a:r>
            <a:rPr lang="en-US" dirty="0" smtClean="0"/>
            <a:t>MIND</a:t>
          </a:r>
          <a:br>
            <a:rPr lang="en-US" dirty="0" smtClean="0"/>
          </a:br>
          <a:r>
            <a:rPr lang="en-US" dirty="0" smtClean="0"/>
            <a:t>Thoughts/Feelings</a:t>
          </a:r>
          <a:endParaRPr lang="en-US" dirty="0"/>
        </a:p>
      </dgm:t>
    </dgm:pt>
    <dgm:pt modelId="{E5FA9738-0C30-4C9C-99DB-4917B6FB330F}" type="parTrans" cxnId="{5B1296F0-C2D0-45CE-83AE-D76DEC886163}">
      <dgm:prSet/>
      <dgm:spPr/>
      <dgm:t>
        <a:bodyPr/>
        <a:lstStyle/>
        <a:p>
          <a:endParaRPr lang="en-US"/>
        </a:p>
      </dgm:t>
    </dgm:pt>
    <dgm:pt modelId="{E5AF5519-390A-4DF5-89EE-BF2D0A19BBF0}" type="sibTrans" cxnId="{5B1296F0-C2D0-45CE-83AE-D76DEC886163}">
      <dgm:prSet/>
      <dgm:spPr/>
      <dgm:t>
        <a:bodyPr/>
        <a:lstStyle/>
        <a:p>
          <a:endParaRPr lang="en-US"/>
        </a:p>
      </dgm:t>
    </dgm:pt>
    <dgm:pt modelId="{4FC3BF42-1796-449A-B692-5F605AAE6CB1}">
      <dgm:prSet phldrT="[Text]"/>
      <dgm:spPr/>
      <dgm:t>
        <a:bodyPr/>
        <a:lstStyle/>
        <a:p>
          <a:r>
            <a:rPr lang="en-US" dirty="0" smtClean="0"/>
            <a:t>Behaviors</a:t>
          </a:r>
          <a:endParaRPr lang="en-US" dirty="0"/>
        </a:p>
      </dgm:t>
    </dgm:pt>
    <dgm:pt modelId="{45E0D79A-58DB-4828-8DF8-2F4AB12BC2E2}" type="parTrans" cxnId="{F7569B65-F19E-4AD3-87F8-F2C9363D0EF7}">
      <dgm:prSet/>
      <dgm:spPr/>
      <dgm:t>
        <a:bodyPr/>
        <a:lstStyle/>
        <a:p>
          <a:endParaRPr lang="en-US"/>
        </a:p>
      </dgm:t>
    </dgm:pt>
    <dgm:pt modelId="{D5596A35-BBF7-4129-95AE-94C935546833}" type="sibTrans" cxnId="{F7569B65-F19E-4AD3-87F8-F2C9363D0EF7}">
      <dgm:prSet/>
      <dgm:spPr/>
      <dgm:t>
        <a:bodyPr/>
        <a:lstStyle/>
        <a:p>
          <a:endParaRPr lang="en-US"/>
        </a:p>
      </dgm:t>
    </dgm:pt>
    <dgm:pt modelId="{8EECEB46-680A-4C37-9E3A-10080EE679B0}">
      <dgm:prSet phldrT="[Text]"/>
      <dgm:spPr/>
      <dgm:t>
        <a:bodyPr/>
        <a:lstStyle/>
        <a:p>
          <a:r>
            <a:rPr lang="en-US" dirty="0" smtClean="0"/>
            <a:t>BRAIN/BODY</a:t>
          </a:r>
        </a:p>
        <a:p>
          <a:r>
            <a:rPr lang="en-US" dirty="0" smtClean="0"/>
            <a:t>Physiology</a:t>
          </a:r>
          <a:endParaRPr lang="en-US" dirty="0"/>
        </a:p>
      </dgm:t>
    </dgm:pt>
    <dgm:pt modelId="{61C39DA4-9D6F-4FD8-90FC-78BFDC8921CC}" type="parTrans" cxnId="{CCA3123D-1F7F-441E-A73B-F538C7A1EBEA}">
      <dgm:prSet/>
      <dgm:spPr/>
      <dgm:t>
        <a:bodyPr/>
        <a:lstStyle/>
        <a:p>
          <a:endParaRPr lang="en-US"/>
        </a:p>
      </dgm:t>
    </dgm:pt>
    <dgm:pt modelId="{C816E8F2-A428-4CBA-B77D-ED85F9573C38}" type="sibTrans" cxnId="{CCA3123D-1F7F-441E-A73B-F538C7A1EBEA}">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0BE789B7-23A7-498D-A15E-C6FC71527EB0}" type="pres">
      <dgm:prSet presAssocID="{1DE0E801-A026-46A1-926C-911DBA24BA33}" presName="node" presStyleLbl="node1" presStyleIdx="0" presStyleCnt="3" custScaleX="123601">
        <dgm:presLayoutVars>
          <dgm:bulletEnabled val="1"/>
        </dgm:presLayoutVars>
      </dgm:prSet>
      <dgm:spPr/>
      <dgm:t>
        <a:bodyPr/>
        <a:lstStyle/>
        <a:p>
          <a:endParaRPr lang="en-US"/>
        </a:p>
      </dgm:t>
    </dgm:pt>
    <dgm:pt modelId="{592157FB-5D64-4E07-8AC7-2B5651D09ADF}" type="pres">
      <dgm:prSet presAssocID="{E5AF5519-390A-4DF5-89EE-BF2D0A19BBF0}" presName="sibTrans" presStyleLbl="sibTrans2D1" presStyleIdx="0" presStyleCnt="3"/>
      <dgm:spPr/>
      <dgm:t>
        <a:bodyPr/>
        <a:lstStyle/>
        <a:p>
          <a:endParaRPr lang="en-US"/>
        </a:p>
      </dgm:t>
    </dgm:pt>
    <dgm:pt modelId="{59DE3F5F-1F7E-4511-8C99-781513114C00}" type="pres">
      <dgm:prSet presAssocID="{E5AF5519-390A-4DF5-89EE-BF2D0A19BBF0}" presName="connectorText" presStyleLbl="sibTrans2D1" presStyleIdx="0" presStyleCnt="3"/>
      <dgm:spPr/>
      <dgm:t>
        <a:bodyPr/>
        <a:lstStyle/>
        <a:p>
          <a:endParaRPr lang="en-US"/>
        </a:p>
      </dgm:t>
    </dgm:pt>
    <dgm:pt modelId="{D8CA28FF-54AE-444A-A690-3BCE4971547F}" type="pres">
      <dgm:prSet presAssocID="{4FC3BF42-1796-449A-B692-5F605AAE6CB1}" presName="node" presStyleLbl="node1" presStyleIdx="1" presStyleCnt="3">
        <dgm:presLayoutVars>
          <dgm:bulletEnabled val="1"/>
        </dgm:presLayoutVars>
      </dgm:prSet>
      <dgm:spPr/>
      <dgm:t>
        <a:bodyPr/>
        <a:lstStyle/>
        <a:p>
          <a:endParaRPr lang="en-US"/>
        </a:p>
      </dgm:t>
    </dgm:pt>
    <dgm:pt modelId="{F191A044-C39D-49F5-B81D-B9BF025E2026}" type="pres">
      <dgm:prSet presAssocID="{D5596A35-BBF7-4129-95AE-94C935546833}" presName="sibTrans" presStyleLbl="sibTrans2D1" presStyleIdx="1" presStyleCnt="3"/>
      <dgm:spPr/>
      <dgm:t>
        <a:bodyPr/>
        <a:lstStyle/>
        <a:p>
          <a:endParaRPr lang="en-US"/>
        </a:p>
      </dgm:t>
    </dgm:pt>
    <dgm:pt modelId="{D9C9AB40-358F-48B5-B39E-C6847BE04CAD}" type="pres">
      <dgm:prSet presAssocID="{D5596A35-BBF7-4129-95AE-94C935546833}" presName="connectorText" presStyleLbl="sibTrans2D1" presStyleIdx="1" presStyleCnt="3"/>
      <dgm:spPr/>
      <dgm:t>
        <a:bodyPr/>
        <a:lstStyle/>
        <a:p>
          <a:endParaRPr lang="en-US"/>
        </a:p>
      </dgm:t>
    </dgm:pt>
    <dgm:pt modelId="{8832923D-6EEF-4052-B9B8-AA44BA3FD207}" type="pres">
      <dgm:prSet presAssocID="{8EECEB46-680A-4C37-9E3A-10080EE679B0}" presName="node" presStyleLbl="node1" presStyleIdx="2" presStyleCnt="3">
        <dgm:presLayoutVars>
          <dgm:bulletEnabled val="1"/>
        </dgm:presLayoutVars>
      </dgm:prSet>
      <dgm:spPr/>
      <dgm:t>
        <a:bodyPr/>
        <a:lstStyle/>
        <a:p>
          <a:endParaRPr lang="en-US"/>
        </a:p>
      </dgm:t>
    </dgm:pt>
    <dgm:pt modelId="{887FAF9B-4C22-4245-A1AE-5621DB97D54E}" type="pres">
      <dgm:prSet presAssocID="{C816E8F2-A428-4CBA-B77D-ED85F9573C38}" presName="sibTrans" presStyleLbl="sibTrans2D1" presStyleIdx="2" presStyleCnt="3"/>
      <dgm:spPr/>
      <dgm:t>
        <a:bodyPr/>
        <a:lstStyle/>
        <a:p>
          <a:endParaRPr lang="en-US"/>
        </a:p>
      </dgm:t>
    </dgm:pt>
    <dgm:pt modelId="{6B4CB3CF-334A-4C45-B956-473F43ED9F1C}" type="pres">
      <dgm:prSet presAssocID="{C816E8F2-A428-4CBA-B77D-ED85F9573C38}" presName="connectorText" presStyleLbl="sibTrans2D1" presStyleIdx="2" presStyleCnt="3"/>
      <dgm:spPr/>
      <dgm:t>
        <a:bodyPr/>
        <a:lstStyle/>
        <a:p>
          <a:endParaRPr lang="en-US"/>
        </a:p>
      </dgm:t>
    </dgm:pt>
  </dgm:ptLst>
  <dgm:cxnLst>
    <dgm:cxn modelId="{15602D72-C79A-4B18-89A3-59E4D9C453F1}" type="presOf" srcId="{C816E8F2-A428-4CBA-B77D-ED85F9573C38}" destId="{6B4CB3CF-334A-4C45-B956-473F43ED9F1C}" srcOrd="1" destOrd="0" presId="urn:microsoft.com/office/officeart/2005/8/layout/cycle7"/>
    <dgm:cxn modelId="{3C28CC92-74B5-4AFF-8D57-7192C2817E5D}" type="presOf" srcId="{D5596A35-BBF7-4129-95AE-94C935546833}" destId="{F191A044-C39D-49F5-B81D-B9BF025E2026}" srcOrd="0" destOrd="0" presId="urn:microsoft.com/office/officeart/2005/8/layout/cycle7"/>
    <dgm:cxn modelId="{1A04895F-9002-4379-A495-DBEB616791B9}" type="presOf" srcId="{D27EE376-236F-4CCE-A021-C42D7050A3C4}" destId="{3AFD6F44-310A-4EF4-BACA-56F76105CE84}" srcOrd="0" destOrd="0" presId="urn:microsoft.com/office/officeart/2005/8/layout/cycle7"/>
    <dgm:cxn modelId="{F9F0784B-B04F-482B-AF86-198E71B6BCA3}" type="presOf" srcId="{C816E8F2-A428-4CBA-B77D-ED85F9573C38}" destId="{887FAF9B-4C22-4245-A1AE-5621DB97D54E}" srcOrd="0" destOrd="0" presId="urn:microsoft.com/office/officeart/2005/8/layout/cycle7"/>
    <dgm:cxn modelId="{F7569B65-F19E-4AD3-87F8-F2C9363D0EF7}" srcId="{D27EE376-236F-4CCE-A021-C42D7050A3C4}" destId="{4FC3BF42-1796-449A-B692-5F605AAE6CB1}" srcOrd="1" destOrd="0" parTransId="{45E0D79A-58DB-4828-8DF8-2F4AB12BC2E2}" sibTransId="{D5596A35-BBF7-4129-95AE-94C935546833}"/>
    <dgm:cxn modelId="{CCA3123D-1F7F-441E-A73B-F538C7A1EBEA}" srcId="{D27EE376-236F-4CCE-A021-C42D7050A3C4}" destId="{8EECEB46-680A-4C37-9E3A-10080EE679B0}" srcOrd="2" destOrd="0" parTransId="{61C39DA4-9D6F-4FD8-90FC-78BFDC8921CC}" sibTransId="{C816E8F2-A428-4CBA-B77D-ED85F9573C38}"/>
    <dgm:cxn modelId="{328FB825-39DA-45A8-9D21-53CEF56198A5}" type="presOf" srcId="{4FC3BF42-1796-449A-B692-5F605AAE6CB1}" destId="{D8CA28FF-54AE-444A-A690-3BCE4971547F}" srcOrd="0" destOrd="0" presId="urn:microsoft.com/office/officeart/2005/8/layout/cycle7"/>
    <dgm:cxn modelId="{6CF2C329-C5DD-46EC-AC91-9A63B998CD14}" type="presOf" srcId="{E5AF5519-390A-4DF5-89EE-BF2D0A19BBF0}" destId="{59DE3F5F-1F7E-4511-8C99-781513114C00}" srcOrd="1" destOrd="0" presId="urn:microsoft.com/office/officeart/2005/8/layout/cycle7"/>
    <dgm:cxn modelId="{BF12EE37-3E97-4BAB-AA86-EFB86C16390A}" type="presOf" srcId="{8EECEB46-680A-4C37-9E3A-10080EE679B0}" destId="{8832923D-6EEF-4052-B9B8-AA44BA3FD207}" srcOrd="0" destOrd="0" presId="urn:microsoft.com/office/officeart/2005/8/layout/cycle7"/>
    <dgm:cxn modelId="{8D1746E9-AD84-4470-896F-8C5EF533E3CE}" type="presOf" srcId="{1DE0E801-A026-46A1-926C-911DBA24BA33}" destId="{0BE789B7-23A7-498D-A15E-C6FC71527EB0}" srcOrd="0" destOrd="0" presId="urn:microsoft.com/office/officeart/2005/8/layout/cycle7"/>
    <dgm:cxn modelId="{5B1296F0-C2D0-45CE-83AE-D76DEC886163}" srcId="{D27EE376-236F-4CCE-A021-C42D7050A3C4}" destId="{1DE0E801-A026-46A1-926C-911DBA24BA33}" srcOrd="0" destOrd="0" parTransId="{E5FA9738-0C30-4C9C-99DB-4917B6FB330F}" sibTransId="{E5AF5519-390A-4DF5-89EE-BF2D0A19BBF0}"/>
    <dgm:cxn modelId="{53FC07E5-FC0F-4468-8307-FD4BDF0BEF73}" type="presOf" srcId="{D5596A35-BBF7-4129-95AE-94C935546833}" destId="{D9C9AB40-358F-48B5-B39E-C6847BE04CAD}" srcOrd="1" destOrd="0" presId="urn:microsoft.com/office/officeart/2005/8/layout/cycle7"/>
    <dgm:cxn modelId="{A7DBBED9-547C-4345-951F-D2DA72A59146}" type="presOf" srcId="{E5AF5519-390A-4DF5-89EE-BF2D0A19BBF0}" destId="{592157FB-5D64-4E07-8AC7-2B5651D09ADF}" srcOrd="0" destOrd="0" presId="urn:microsoft.com/office/officeart/2005/8/layout/cycle7"/>
    <dgm:cxn modelId="{3AB3644E-0F0A-4426-814F-E4CFF867B96D}" type="presParOf" srcId="{3AFD6F44-310A-4EF4-BACA-56F76105CE84}" destId="{0BE789B7-23A7-498D-A15E-C6FC71527EB0}" srcOrd="0" destOrd="0" presId="urn:microsoft.com/office/officeart/2005/8/layout/cycle7"/>
    <dgm:cxn modelId="{0E93F320-802E-47E8-86F3-BFDBAB9A28D1}" type="presParOf" srcId="{3AFD6F44-310A-4EF4-BACA-56F76105CE84}" destId="{592157FB-5D64-4E07-8AC7-2B5651D09ADF}" srcOrd="1" destOrd="0" presId="urn:microsoft.com/office/officeart/2005/8/layout/cycle7"/>
    <dgm:cxn modelId="{93D6E468-D840-41FC-B114-703FFD2594C7}" type="presParOf" srcId="{592157FB-5D64-4E07-8AC7-2B5651D09ADF}" destId="{59DE3F5F-1F7E-4511-8C99-781513114C00}" srcOrd="0" destOrd="0" presId="urn:microsoft.com/office/officeart/2005/8/layout/cycle7"/>
    <dgm:cxn modelId="{1D4A6DB4-CFC0-430E-8CD9-9F325E959901}" type="presParOf" srcId="{3AFD6F44-310A-4EF4-BACA-56F76105CE84}" destId="{D8CA28FF-54AE-444A-A690-3BCE4971547F}" srcOrd="2" destOrd="0" presId="urn:microsoft.com/office/officeart/2005/8/layout/cycle7"/>
    <dgm:cxn modelId="{74A7B40F-DFAD-4569-8F3B-49C00C8AD930}" type="presParOf" srcId="{3AFD6F44-310A-4EF4-BACA-56F76105CE84}" destId="{F191A044-C39D-49F5-B81D-B9BF025E2026}" srcOrd="3" destOrd="0" presId="urn:microsoft.com/office/officeart/2005/8/layout/cycle7"/>
    <dgm:cxn modelId="{0C3B93AA-56FB-4811-A1E0-93F830576D8A}" type="presParOf" srcId="{F191A044-C39D-49F5-B81D-B9BF025E2026}" destId="{D9C9AB40-358F-48B5-B39E-C6847BE04CAD}" srcOrd="0" destOrd="0" presId="urn:microsoft.com/office/officeart/2005/8/layout/cycle7"/>
    <dgm:cxn modelId="{F0C93F2E-3990-46B8-A58C-0E2B5FB74DC1}" type="presParOf" srcId="{3AFD6F44-310A-4EF4-BACA-56F76105CE84}" destId="{8832923D-6EEF-4052-B9B8-AA44BA3FD207}" srcOrd="4" destOrd="0" presId="urn:microsoft.com/office/officeart/2005/8/layout/cycle7"/>
    <dgm:cxn modelId="{DD435E4D-7FD3-4A2D-9E15-CD98EAA6AFF2}" type="presParOf" srcId="{3AFD6F44-310A-4EF4-BACA-56F76105CE84}" destId="{887FAF9B-4C22-4245-A1AE-5621DB97D54E}" srcOrd="5" destOrd="0" presId="urn:microsoft.com/office/officeart/2005/8/layout/cycle7"/>
    <dgm:cxn modelId="{763DEABC-29E2-40CF-A302-2E3A4D278AF2}" type="presParOf" srcId="{887FAF9B-4C22-4245-A1AE-5621DB97D54E}" destId="{6B4CB3CF-334A-4C45-B956-473F43ED9F1C}"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1DE0E801-A026-46A1-926C-911DBA24BA33}">
      <dgm:prSet phldrT="[Text]"/>
      <dgm:spPr/>
      <dgm:t>
        <a:bodyPr/>
        <a:lstStyle/>
        <a:p>
          <a:r>
            <a:rPr lang="en-US" b="1" dirty="0" smtClean="0"/>
            <a:t>Thoughts/Feelings</a:t>
          </a:r>
        </a:p>
      </dgm:t>
    </dgm:pt>
    <dgm:pt modelId="{E5FA9738-0C30-4C9C-99DB-4917B6FB330F}" type="parTrans" cxnId="{5B1296F0-C2D0-45CE-83AE-D76DEC886163}">
      <dgm:prSet/>
      <dgm:spPr/>
      <dgm:t>
        <a:bodyPr/>
        <a:lstStyle/>
        <a:p>
          <a:endParaRPr lang="en-US"/>
        </a:p>
      </dgm:t>
    </dgm:pt>
    <dgm:pt modelId="{E5AF5519-390A-4DF5-89EE-BF2D0A19BBF0}" type="sibTrans" cxnId="{5B1296F0-C2D0-45CE-83AE-D76DEC886163}">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0BE789B7-23A7-498D-A15E-C6FC71527EB0}" type="pres">
      <dgm:prSet presAssocID="{1DE0E801-A026-46A1-926C-911DBA24BA33}" presName="node" presStyleLbl="node1" presStyleIdx="0" presStyleCnt="1" custScaleX="98148" custScaleY="124074" custRadScaleRad="114496" custRadScaleInc="6431">
        <dgm:presLayoutVars>
          <dgm:bulletEnabled val="1"/>
        </dgm:presLayoutVars>
      </dgm:prSet>
      <dgm:spPr/>
      <dgm:t>
        <a:bodyPr/>
        <a:lstStyle/>
        <a:p>
          <a:endParaRPr lang="en-US"/>
        </a:p>
      </dgm:t>
    </dgm:pt>
  </dgm:ptLst>
  <dgm:cxnLst>
    <dgm:cxn modelId="{5B1296F0-C2D0-45CE-83AE-D76DEC886163}" srcId="{D27EE376-236F-4CCE-A021-C42D7050A3C4}" destId="{1DE0E801-A026-46A1-926C-911DBA24BA33}" srcOrd="0" destOrd="0" parTransId="{E5FA9738-0C30-4C9C-99DB-4917B6FB330F}" sibTransId="{E5AF5519-390A-4DF5-89EE-BF2D0A19BBF0}"/>
    <dgm:cxn modelId="{90A95EB0-047B-4C83-A3DD-B04FEA75C95B}" type="presOf" srcId="{1DE0E801-A026-46A1-926C-911DBA24BA33}" destId="{0BE789B7-23A7-498D-A15E-C6FC71527EB0}" srcOrd="0" destOrd="0" presId="urn:microsoft.com/office/officeart/2005/8/layout/cycle7"/>
    <dgm:cxn modelId="{BC010B03-D9CD-4D56-AA7E-A4A084C5A8CC}" type="presOf" srcId="{D27EE376-236F-4CCE-A021-C42D7050A3C4}" destId="{3AFD6F44-310A-4EF4-BACA-56F76105CE84}" srcOrd="0" destOrd="0" presId="urn:microsoft.com/office/officeart/2005/8/layout/cycle7"/>
    <dgm:cxn modelId="{5CF1F999-5862-4E0E-BA23-4A15ECBD40F6}" type="presParOf" srcId="{3AFD6F44-310A-4EF4-BACA-56F76105CE84}" destId="{0BE789B7-23A7-498D-A15E-C6FC71527EB0}"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8EECEB46-680A-4C37-9E3A-10080EE679B0}">
      <dgm:prSet phldrT="[Text]"/>
      <dgm:spPr/>
      <dgm:t>
        <a:bodyPr/>
        <a:lstStyle/>
        <a:p>
          <a:r>
            <a:rPr lang="en-US" b="1" dirty="0" smtClean="0"/>
            <a:t>Sensation/Physiology</a:t>
          </a:r>
        </a:p>
      </dgm:t>
    </dgm:pt>
    <dgm:pt modelId="{61C39DA4-9D6F-4FD8-90FC-78BFDC8921CC}" type="parTrans" cxnId="{CCA3123D-1F7F-441E-A73B-F538C7A1EBEA}">
      <dgm:prSet/>
      <dgm:spPr/>
      <dgm:t>
        <a:bodyPr/>
        <a:lstStyle/>
        <a:p>
          <a:endParaRPr lang="en-US"/>
        </a:p>
      </dgm:t>
    </dgm:pt>
    <dgm:pt modelId="{C816E8F2-A428-4CBA-B77D-ED85F9573C38}" type="sibTrans" cxnId="{CCA3123D-1F7F-441E-A73B-F538C7A1EBEA}">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8832923D-6EEF-4052-B9B8-AA44BA3FD207}" type="pres">
      <dgm:prSet presAssocID="{8EECEB46-680A-4C37-9E3A-10080EE679B0}" presName="node" presStyleLbl="node1" presStyleIdx="0" presStyleCnt="1" custScaleX="96296" custRadScaleRad="89600" custRadScaleInc="25682">
        <dgm:presLayoutVars>
          <dgm:bulletEnabled val="1"/>
        </dgm:presLayoutVars>
      </dgm:prSet>
      <dgm:spPr/>
      <dgm:t>
        <a:bodyPr/>
        <a:lstStyle/>
        <a:p>
          <a:endParaRPr lang="en-US"/>
        </a:p>
      </dgm:t>
    </dgm:pt>
  </dgm:ptLst>
  <dgm:cxnLst>
    <dgm:cxn modelId="{98281AC7-4F8C-4A8F-A4F0-2A306B22E466}" type="presOf" srcId="{8EECEB46-680A-4C37-9E3A-10080EE679B0}" destId="{8832923D-6EEF-4052-B9B8-AA44BA3FD207}" srcOrd="0" destOrd="0" presId="urn:microsoft.com/office/officeart/2005/8/layout/cycle7"/>
    <dgm:cxn modelId="{CCA3123D-1F7F-441E-A73B-F538C7A1EBEA}" srcId="{D27EE376-236F-4CCE-A021-C42D7050A3C4}" destId="{8EECEB46-680A-4C37-9E3A-10080EE679B0}" srcOrd="0" destOrd="0" parTransId="{61C39DA4-9D6F-4FD8-90FC-78BFDC8921CC}" sibTransId="{C816E8F2-A428-4CBA-B77D-ED85F9573C38}"/>
    <dgm:cxn modelId="{AA03F0F8-4303-4055-9795-B7BE33097AD8}" type="presOf" srcId="{D27EE376-236F-4CCE-A021-C42D7050A3C4}" destId="{3AFD6F44-310A-4EF4-BACA-56F76105CE84}" srcOrd="0" destOrd="0" presId="urn:microsoft.com/office/officeart/2005/8/layout/cycle7"/>
    <dgm:cxn modelId="{8DBACF74-7142-4ED7-BFB1-67B390B8F642}" type="presParOf" srcId="{3AFD6F44-310A-4EF4-BACA-56F76105CE84}" destId="{8832923D-6EEF-4052-B9B8-AA44BA3FD207}"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1DE0E801-A026-46A1-926C-911DBA24BA33}">
      <dgm:prSet phldrT="[Text]"/>
      <dgm:spPr/>
      <dgm:t>
        <a:bodyPr/>
        <a:lstStyle/>
        <a:p>
          <a:r>
            <a:rPr lang="en-US" b="1" dirty="0" err="1" smtClean="0"/>
            <a:t>Behaviour</a:t>
          </a:r>
          <a:endParaRPr lang="en-US" b="1" dirty="0" smtClean="0"/>
        </a:p>
      </dgm:t>
    </dgm:pt>
    <dgm:pt modelId="{E5FA9738-0C30-4C9C-99DB-4917B6FB330F}" type="parTrans" cxnId="{5B1296F0-C2D0-45CE-83AE-D76DEC886163}">
      <dgm:prSet/>
      <dgm:spPr/>
      <dgm:t>
        <a:bodyPr/>
        <a:lstStyle/>
        <a:p>
          <a:endParaRPr lang="en-US"/>
        </a:p>
      </dgm:t>
    </dgm:pt>
    <dgm:pt modelId="{E5AF5519-390A-4DF5-89EE-BF2D0A19BBF0}" type="sibTrans" cxnId="{5B1296F0-C2D0-45CE-83AE-D76DEC886163}">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0BE789B7-23A7-498D-A15E-C6FC71527EB0}" type="pres">
      <dgm:prSet presAssocID="{1DE0E801-A026-46A1-926C-911DBA24BA33}" presName="node" presStyleLbl="node1" presStyleIdx="0" presStyleCnt="1" custScaleX="98148" custScaleY="124074" custRadScaleRad="114496" custRadScaleInc="6431">
        <dgm:presLayoutVars>
          <dgm:bulletEnabled val="1"/>
        </dgm:presLayoutVars>
      </dgm:prSet>
      <dgm:spPr/>
      <dgm:t>
        <a:bodyPr/>
        <a:lstStyle/>
        <a:p>
          <a:endParaRPr lang="en-US"/>
        </a:p>
      </dgm:t>
    </dgm:pt>
  </dgm:ptLst>
  <dgm:cxnLst>
    <dgm:cxn modelId="{51DF50D2-46C2-467A-9D71-7CA053758CC3}" type="presOf" srcId="{D27EE376-236F-4CCE-A021-C42D7050A3C4}" destId="{3AFD6F44-310A-4EF4-BACA-56F76105CE84}" srcOrd="0" destOrd="0" presId="urn:microsoft.com/office/officeart/2005/8/layout/cycle7"/>
    <dgm:cxn modelId="{5B1296F0-C2D0-45CE-83AE-D76DEC886163}" srcId="{D27EE376-236F-4CCE-A021-C42D7050A3C4}" destId="{1DE0E801-A026-46A1-926C-911DBA24BA33}" srcOrd="0" destOrd="0" parTransId="{E5FA9738-0C30-4C9C-99DB-4917B6FB330F}" sibTransId="{E5AF5519-390A-4DF5-89EE-BF2D0A19BBF0}"/>
    <dgm:cxn modelId="{9E8BE106-BAB7-4CE9-8E77-C8D28E3EA0CD}" type="presOf" srcId="{1DE0E801-A026-46A1-926C-911DBA24BA33}" destId="{0BE789B7-23A7-498D-A15E-C6FC71527EB0}" srcOrd="0" destOrd="0" presId="urn:microsoft.com/office/officeart/2005/8/layout/cycle7"/>
    <dgm:cxn modelId="{0D446EE8-69CD-47C5-A764-593FE65C5CC5}" type="presParOf" srcId="{3AFD6F44-310A-4EF4-BACA-56F76105CE84}" destId="{0BE789B7-23A7-498D-A15E-C6FC71527EB0}"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E789B7-23A7-498D-A15E-C6FC71527EB0}">
      <dsp:nvSpPr>
        <dsp:cNvPr id="0" name=""/>
        <dsp:cNvSpPr/>
      </dsp:nvSpPr>
      <dsp:spPr>
        <a:xfrm>
          <a:off x="2666997" y="1529"/>
          <a:ext cx="2895604"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MIND</a:t>
          </a:r>
          <a:br>
            <a:rPr lang="en-US" sz="2600" kern="1200" dirty="0" smtClean="0"/>
          </a:br>
          <a:r>
            <a:rPr lang="en-US" sz="2600" kern="1200" dirty="0" smtClean="0"/>
            <a:t>Thoughts/Feelings</a:t>
          </a:r>
          <a:endParaRPr lang="en-US" sz="2600" kern="1200" dirty="0"/>
        </a:p>
      </dsp:txBody>
      <dsp:txXfrm>
        <a:off x="2666997" y="1529"/>
        <a:ext cx="2895604" cy="1171351"/>
      </dsp:txXfrm>
    </dsp:sp>
    <dsp:sp modelId="{592157FB-5D64-4E07-8AC7-2B5651D09ADF}">
      <dsp:nvSpPr>
        <dsp:cNvPr id="0" name=""/>
        <dsp:cNvSpPr/>
      </dsp:nvSpPr>
      <dsp:spPr>
        <a:xfrm rot="3600000">
          <a:off x="4471375" y="2057994"/>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3600000">
        <a:off x="4471375" y="2057994"/>
        <a:ext cx="1221869" cy="409973"/>
      </dsp:txXfrm>
    </dsp:sp>
    <dsp:sp modelId="{D8CA28FF-54AE-444A-A690-3BCE4971547F}">
      <dsp:nvSpPr>
        <dsp:cNvPr id="0" name=""/>
        <dsp:cNvSpPr/>
      </dsp:nvSpPr>
      <dsp:spPr>
        <a:xfrm>
          <a:off x="4878468" y="3353082"/>
          <a:ext cx="2342703"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Behaviors</a:t>
          </a:r>
          <a:endParaRPr lang="en-US" sz="2600" kern="1200" dirty="0"/>
        </a:p>
      </dsp:txBody>
      <dsp:txXfrm>
        <a:off x="4878468" y="3353082"/>
        <a:ext cx="2342703" cy="1171351"/>
      </dsp:txXfrm>
    </dsp:sp>
    <dsp:sp modelId="{F191A044-C39D-49F5-B81D-B9BF025E2026}">
      <dsp:nvSpPr>
        <dsp:cNvPr id="0" name=""/>
        <dsp:cNvSpPr/>
      </dsp:nvSpPr>
      <dsp:spPr>
        <a:xfrm rot="10800000">
          <a:off x="3503865" y="3733771"/>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3503865" y="3733771"/>
        <a:ext cx="1221869" cy="409973"/>
      </dsp:txXfrm>
    </dsp:sp>
    <dsp:sp modelId="{8832923D-6EEF-4052-B9B8-AA44BA3FD207}">
      <dsp:nvSpPr>
        <dsp:cNvPr id="0" name=""/>
        <dsp:cNvSpPr/>
      </dsp:nvSpPr>
      <dsp:spPr>
        <a:xfrm>
          <a:off x="1008428" y="3353082"/>
          <a:ext cx="2342703"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BRAIN/BODY</a:t>
          </a:r>
        </a:p>
        <a:p>
          <a:pPr lvl="0" algn="ctr" defTabSz="1155700">
            <a:lnSpc>
              <a:spcPct val="90000"/>
            </a:lnSpc>
            <a:spcBef>
              <a:spcPct val="0"/>
            </a:spcBef>
            <a:spcAft>
              <a:spcPct val="35000"/>
            </a:spcAft>
          </a:pPr>
          <a:r>
            <a:rPr lang="en-US" sz="2600" kern="1200" dirty="0" smtClean="0"/>
            <a:t>Physiology</a:t>
          </a:r>
          <a:endParaRPr lang="en-US" sz="2600" kern="1200" dirty="0"/>
        </a:p>
      </dsp:txBody>
      <dsp:txXfrm>
        <a:off x="1008428" y="3353082"/>
        <a:ext cx="2342703" cy="1171351"/>
      </dsp:txXfrm>
    </dsp:sp>
    <dsp:sp modelId="{887FAF9B-4C22-4245-A1AE-5621DB97D54E}">
      <dsp:nvSpPr>
        <dsp:cNvPr id="0" name=""/>
        <dsp:cNvSpPr/>
      </dsp:nvSpPr>
      <dsp:spPr>
        <a:xfrm rot="18000000">
          <a:off x="2536355" y="2057994"/>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8000000">
        <a:off x="2536355" y="2057994"/>
        <a:ext cx="1221869" cy="40997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E789B7-23A7-498D-A15E-C6FC71527EB0}">
      <dsp:nvSpPr>
        <dsp:cNvPr id="0" name=""/>
        <dsp:cNvSpPr/>
      </dsp:nvSpPr>
      <dsp:spPr>
        <a:xfrm>
          <a:off x="152412" y="0"/>
          <a:ext cx="8077187" cy="51053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b="1" kern="1200" dirty="0" smtClean="0"/>
            <a:t>Thoughts/Feelings</a:t>
          </a:r>
        </a:p>
      </dsp:txBody>
      <dsp:txXfrm>
        <a:off x="152412" y="0"/>
        <a:ext cx="8077187" cy="510539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32923D-6EEF-4052-B9B8-AA44BA3FD207}">
      <dsp:nvSpPr>
        <dsp:cNvPr id="0" name=""/>
        <dsp:cNvSpPr/>
      </dsp:nvSpPr>
      <dsp:spPr>
        <a:xfrm>
          <a:off x="304824" y="990599"/>
          <a:ext cx="7924775" cy="411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0030" tIns="240030" rIns="240030" bIns="240030" numCol="1" spcCol="1270" anchor="ctr" anchorCtr="0">
          <a:noAutofit/>
        </a:bodyPr>
        <a:lstStyle/>
        <a:p>
          <a:pPr lvl="0" algn="ctr" defTabSz="2800350">
            <a:lnSpc>
              <a:spcPct val="90000"/>
            </a:lnSpc>
            <a:spcBef>
              <a:spcPct val="0"/>
            </a:spcBef>
            <a:spcAft>
              <a:spcPct val="35000"/>
            </a:spcAft>
          </a:pPr>
          <a:r>
            <a:rPr lang="en-US" sz="6300" b="1" kern="1200" dirty="0" smtClean="0"/>
            <a:t>Sensation/Physiology</a:t>
          </a:r>
        </a:p>
      </dsp:txBody>
      <dsp:txXfrm>
        <a:off x="304824" y="990599"/>
        <a:ext cx="7924775" cy="41148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E789B7-23A7-498D-A15E-C6FC71527EB0}">
      <dsp:nvSpPr>
        <dsp:cNvPr id="0" name=""/>
        <dsp:cNvSpPr/>
      </dsp:nvSpPr>
      <dsp:spPr>
        <a:xfrm>
          <a:off x="152412" y="0"/>
          <a:ext cx="8077187" cy="51053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b="1" kern="1200" dirty="0" err="1" smtClean="0"/>
            <a:t>Behaviour</a:t>
          </a:r>
          <a:endParaRPr lang="en-US" sz="6500" b="1" kern="1200" dirty="0" smtClean="0"/>
        </a:p>
      </dsp:txBody>
      <dsp:txXfrm>
        <a:off x="152412" y="0"/>
        <a:ext cx="8077187" cy="5105396"/>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BEC70A-30C4-4C0D-875C-B2E6A507088A}" type="datetimeFigureOut">
              <a:rPr lang="en-US" smtClean="0"/>
              <a:pPr/>
              <a:t>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7215E2-7F7D-42FC-A07F-ACDD120CCB6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	</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Courtesy</a:t>
            </a:r>
            <a:r>
              <a:rPr lang="en-US" baseline="0" dirty="0" smtClean="0"/>
              <a:t> of: Linda </a:t>
            </a:r>
            <a:r>
              <a:rPr lang="en-US" baseline="0" dirty="0" err="1" smtClean="0"/>
              <a:t>Lantieri</a:t>
            </a:r>
            <a:endParaRPr lang="en-US" baseline="0" dirty="0" smtClean="0"/>
          </a:p>
          <a:p>
            <a:r>
              <a:rPr lang="en-US" dirty="0" smtClean="0"/>
              <a:t>Reflect and think about what you would say</a:t>
            </a:r>
          </a:p>
          <a:p>
            <a:r>
              <a:rPr lang="en-US" dirty="0" smtClean="0"/>
              <a:t>Your one thing</a:t>
            </a:r>
          </a:p>
          <a:p>
            <a:r>
              <a:rPr lang="en-US" dirty="0" smtClean="0"/>
              <a:t>Love, meaning, peace,</a:t>
            </a:r>
            <a:r>
              <a:rPr lang="en-US" baseline="0" dirty="0" smtClean="0"/>
              <a:t> living with purpose, happiness, joy</a:t>
            </a:r>
          </a:p>
          <a:p>
            <a:r>
              <a:rPr lang="en-US" baseline="0" dirty="0" smtClean="0"/>
              <a:t>Most school systems are not teaching this….this is the paradigm shift inherent in our Board MH Strategy</a:t>
            </a:r>
          </a:p>
          <a:p>
            <a:r>
              <a:rPr lang="en-US" baseline="0" dirty="0" smtClean="0"/>
              <a:t>Education is not a focus on academic/intellect only, these do not need to be at the expense of each other…we need BOTH</a:t>
            </a:r>
            <a:endParaRPr lang="en-US" dirty="0" smtClean="0"/>
          </a:p>
          <a:p>
            <a:endParaRPr lang="en-US" dirty="0"/>
          </a:p>
        </p:txBody>
      </p:sp>
      <p:sp>
        <p:nvSpPr>
          <p:cNvPr id="4" name="Slide Number Placeholder 3"/>
          <p:cNvSpPr>
            <a:spLocks noGrp="1"/>
          </p:cNvSpPr>
          <p:nvPr>
            <p:ph type="sldNum" sz="quarter" idx="10"/>
          </p:nvPr>
        </p:nvSpPr>
        <p:spPr/>
        <p:txBody>
          <a:bodyPr/>
          <a:lstStyle/>
          <a:p>
            <a:fld id="{7A0E0A74-3B80-4CFA-AE10-4F48063B6FF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E5C0CB-12A8-4328-BDA5-0E600E6EF80C}"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Shilagh</a:t>
            </a:r>
            <a:endParaRPr lang="en-US" dirty="0"/>
          </a:p>
        </p:txBody>
      </p:sp>
      <p:sp>
        <p:nvSpPr>
          <p:cNvPr id="4" name="Slide Number Placeholder 3"/>
          <p:cNvSpPr>
            <a:spLocks noGrp="1"/>
          </p:cNvSpPr>
          <p:nvPr>
            <p:ph type="sldNum" sz="quarter" idx="10"/>
          </p:nvPr>
        </p:nvSpPr>
        <p:spPr/>
        <p:txBody>
          <a:bodyPr/>
          <a:lstStyle/>
          <a:p>
            <a:fld id="{E39ED4AC-DC4E-4C4D-8D32-3D44B96A81CD}"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p>
          <a:p>
            <a:r>
              <a:rPr lang="en-US" dirty="0" smtClean="0"/>
              <a:t>Negativity bias</a:t>
            </a:r>
          </a:p>
          <a:p>
            <a:r>
              <a:rPr lang="en-US" dirty="0" smtClean="0"/>
              <a:t>Attachment</a:t>
            </a:r>
          </a:p>
          <a:p>
            <a:r>
              <a:rPr lang="en-US" dirty="0" smtClean="0"/>
              <a:t>Startle</a:t>
            </a:r>
            <a:r>
              <a:rPr lang="en-US" baseline="0" dirty="0" smtClean="0"/>
              <a:t> response</a:t>
            </a:r>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Shilagh</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Shilagh</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p>
          <a:p>
            <a:r>
              <a:rPr lang="en-US" dirty="0" smtClean="0"/>
              <a:t>Diving into a cold lake</a:t>
            </a:r>
          </a:p>
          <a:p>
            <a:r>
              <a:rPr lang="en-US" dirty="0" smtClean="0"/>
              <a:t>Shock to the system</a:t>
            </a:r>
          </a:p>
          <a:p>
            <a:r>
              <a:rPr lang="en-US" dirty="0" smtClean="0"/>
              <a:t>What</a:t>
            </a:r>
            <a:r>
              <a:rPr lang="en-US" baseline="0" dirty="0" smtClean="0"/>
              <a:t> you might have experienced is that it is often worse/more painful sitting on the dock</a:t>
            </a:r>
          </a:p>
          <a:p>
            <a:r>
              <a:rPr lang="en-US" baseline="0" dirty="0" smtClean="0"/>
              <a:t>Once you are in—habituate to the environment…process of toe dip and respond, process of jumping in…outcome is the same REWARD THE EFFORT NOT SUCCESS, APPROXIMATIONS are PROGRESS</a:t>
            </a:r>
            <a:endParaRPr lang="en-US" dirty="0"/>
          </a:p>
        </p:txBody>
      </p:sp>
      <p:sp>
        <p:nvSpPr>
          <p:cNvPr id="4" name="Slide Number Placeholder 3"/>
          <p:cNvSpPr>
            <a:spLocks noGrp="1"/>
          </p:cNvSpPr>
          <p:nvPr>
            <p:ph type="sldNum" sz="quarter" idx="10"/>
          </p:nvPr>
        </p:nvSpPr>
        <p:spPr/>
        <p:txBody>
          <a:bodyPr/>
          <a:lstStyle/>
          <a:p>
            <a:fld id="{EF95040E-D2C5-49D5-839A-5C01FBFB2DF8}" type="slidenum">
              <a:rPr lang="en-US" smtClean="0"/>
              <a:pPr/>
              <a:t>33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Shilagh</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34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So hard to let go but it is needed for the child to overcome the fear of falling</a:t>
            </a:r>
          </a:p>
          <a:p>
            <a:r>
              <a:rPr lang="en-US" baseline="0" dirty="0" smtClean="0"/>
              <a:t>If you never let go they never feel the success of overcoming the fear</a:t>
            </a:r>
            <a:endParaRPr lang="en-US" dirty="0"/>
          </a:p>
        </p:txBody>
      </p:sp>
      <p:sp>
        <p:nvSpPr>
          <p:cNvPr id="4" name="Slide Number Placeholder 3"/>
          <p:cNvSpPr>
            <a:spLocks noGrp="1"/>
          </p:cNvSpPr>
          <p:nvPr>
            <p:ph type="sldNum" sz="quarter" idx="10"/>
          </p:nvPr>
        </p:nvSpPr>
        <p:spPr/>
        <p:txBody>
          <a:bodyPr/>
          <a:lstStyle/>
          <a:p>
            <a:fld id="{EF95040E-D2C5-49D5-839A-5C01FBFB2DF8}" type="slidenum">
              <a:rPr lang="en-US" smtClean="0"/>
              <a:pPr/>
              <a:t>36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Shilagh</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38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Stress becomes a problem when you feel overwhelmed by the things that happen to you. You may feel “stressed out” when it seems there is too much to deal with all at once, and you are not sure how to handle it all.</a:t>
            </a:r>
          </a:p>
          <a:p>
            <a:r>
              <a:rPr lang="en-US" dirty="0" smtClean="0"/>
              <a:t>When you feel stressed, you usually have some physical symptoms. You can feel tired, get headaches, stomach upsets or backaches, clench your jaw or grind your teeth, develop skin rashes, have recurring colds or flu, have muscle spasms or nervous twitches, or have problems sleeping.</a:t>
            </a:r>
          </a:p>
          <a:p>
            <a:r>
              <a:rPr lang="en-US" dirty="0" smtClean="0"/>
              <a:t>Mental signs of stress include feeling pressured, having difficulty concentrating, being forgetful and having trouble making decisions.</a:t>
            </a:r>
          </a:p>
          <a:p>
            <a:r>
              <a:rPr lang="en-US" dirty="0" smtClean="0"/>
              <a:t>Emotional signs include feeling angry, frustrated, tense, anxious, or more aggressive than usual.</a:t>
            </a:r>
            <a:endParaRPr lang="en-US" dirty="0"/>
          </a:p>
        </p:txBody>
      </p:sp>
      <p:sp>
        <p:nvSpPr>
          <p:cNvPr id="4" name="Slide Number Placeholder 3"/>
          <p:cNvSpPr>
            <a:spLocks noGrp="1"/>
          </p:cNvSpPr>
          <p:nvPr>
            <p:ph type="sldNum" sz="quarter" idx="10"/>
          </p:nvPr>
        </p:nvSpPr>
        <p:spPr/>
        <p:txBody>
          <a:bodyPr/>
          <a:lstStyle/>
          <a:p>
            <a:fld id="{0E7215E2-7F7D-42FC-A07F-ACDD120CCB6D}" type="slidenum">
              <a:rPr lang="en-US" smtClean="0"/>
              <a:pPr/>
              <a:t>39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55669B-A581-423B-9729-2114A79F9AA5}" type="datetimeFigureOut">
              <a:rPr lang="en-US" smtClean="0"/>
              <a:pPr/>
              <a:t>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55669B-A581-423B-9729-2114A79F9AA5}" type="datetimeFigureOut">
              <a:rPr lang="en-US" smtClean="0"/>
              <a:pPr/>
              <a:t>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55669B-A581-423B-9729-2114A79F9AA5}" type="datetimeFigureOut">
              <a:rPr lang="en-US" smtClean="0"/>
              <a:pPr/>
              <a:t>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55669B-A581-423B-9729-2114A79F9AA5}" type="datetimeFigureOut">
              <a:rPr lang="en-US" smtClean="0"/>
              <a:pPr/>
              <a:t>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55669B-A581-423B-9729-2114A79F9AA5}" type="datetimeFigureOut">
              <a:rPr lang="en-US" smtClean="0"/>
              <a:pPr/>
              <a:t>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5669B-A581-423B-9729-2114A79F9AA5}" type="datetimeFigureOut">
              <a:rPr lang="en-US" smtClean="0"/>
              <a:pPr/>
              <a:t>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5669B-A581-423B-9729-2114A79F9AA5}" type="datetimeFigureOut">
              <a:rPr lang="en-US" smtClean="0"/>
              <a:pPr/>
              <a:t>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55669B-A581-423B-9729-2114A79F9AA5}" type="datetimeFigureOut">
              <a:rPr lang="en-US" smtClean="0"/>
              <a:pPr/>
              <a:t>2/5/2016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6D7D10-8279-4D61-AFF9-25F2D9F606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docrobin.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DD-lfP1FBFk"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youtube.com/watch?v=gm9CIJ74Oxw"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7vFIomCl4fImBM&amp;tbnid=q3egp1yjTSIbUM:&amp;ved=0CAUQjRw&amp;url=http://healthland.time.com/2011/11/04/8-ways-to-beat-the-winter-blues/photo/deep-breathing/&amp;ei=F55FU9KlPND_yQHVvIF4&amp;bvm=bv.64507335,d.aWc&amp;psig=AFQjCNGvxLC2hqcoUL787Px-hOmka-o-gA&amp;ust=1397157770385150"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marc.ucla.edu/mpeg/Body-Scan-Meditation.mp3"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marc.ucla.edu/body.cfm?id=22"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anxietyfreechild.com/positive-psychology-guide/"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www.ted.com/talks/shawn_achor_the_happy_secret_to_better_work?language=en"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anxietybc.com/" TargetMode="External"/><Relationship Id="rId2" Type="http://schemas.openxmlformats.org/officeDocument/2006/relationships/hyperlink" Target="http://www.pcmh.ca/" TargetMode="External"/><Relationship Id="rId1" Type="http://schemas.openxmlformats.org/officeDocument/2006/relationships/slideLayout" Target="../slideLayouts/slideLayout2.xml"/><Relationship Id="rId5" Type="http://schemas.openxmlformats.org/officeDocument/2006/relationships/hyperlink" Target="http://mindyourmind.ca/" TargetMode="External"/><Relationship Id="rId4" Type="http://schemas.openxmlformats.org/officeDocument/2006/relationships/hyperlink" Target="http://www.anxietybc.com/parent/complete_home_tool_kit.php"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2152650"/>
          </a:xfrm>
        </p:spPr>
        <p:txBody>
          <a:bodyPr>
            <a:normAutofit fontScale="90000"/>
          </a:bodyPr>
          <a:lstStyle/>
          <a:p>
            <a:r>
              <a:rPr lang="en-US" sz="10700" b="1" dirty="0" smtClean="0">
                <a:latin typeface="Chiller" pitchFamily="82" charset="0"/>
              </a:rPr>
              <a:t>Anxiety</a:t>
            </a:r>
            <a:r>
              <a:rPr lang="en-US" dirty="0" smtClean="0"/>
              <a:t/>
            </a:r>
            <a:br>
              <a:rPr lang="en-US" dirty="0" smtClean="0"/>
            </a:br>
            <a:r>
              <a:rPr lang="en-US" sz="4000" i="1" dirty="0" smtClean="0"/>
              <a:t>Supporting Your Child’s Mental Health</a:t>
            </a:r>
            <a:r>
              <a:rPr lang="en-US" dirty="0" smtClean="0"/>
              <a:t/>
            </a:r>
            <a:br>
              <a:rPr lang="en-US" dirty="0" smtClean="0"/>
            </a:br>
            <a:endParaRPr lang="en-US" dirty="0"/>
          </a:p>
        </p:txBody>
      </p:sp>
      <p:sp>
        <p:nvSpPr>
          <p:cNvPr id="3" name="Subtitle 2"/>
          <p:cNvSpPr>
            <a:spLocks noGrp="1"/>
          </p:cNvSpPr>
          <p:nvPr>
            <p:ph type="subTitle" idx="1"/>
          </p:nvPr>
        </p:nvSpPr>
        <p:spPr>
          <a:xfrm>
            <a:off x="1371600" y="4191000"/>
            <a:ext cx="6400800" cy="1752600"/>
          </a:xfrm>
        </p:spPr>
        <p:txBody>
          <a:bodyPr>
            <a:normAutofit/>
          </a:bodyPr>
          <a:lstStyle/>
          <a:p>
            <a:r>
              <a:rPr lang="en-US" dirty="0" err="1" smtClean="0"/>
              <a:t>Castlemore</a:t>
            </a:r>
            <a:r>
              <a:rPr lang="en-US" dirty="0" smtClean="0"/>
              <a:t> PS</a:t>
            </a:r>
          </a:p>
          <a:p>
            <a:r>
              <a:rPr lang="en-US" dirty="0" smtClean="0"/>
              <a:t>February 2016</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274638"/>
            <a:ext cx="8229600" cy="3535362"/>
          </a:xfrm>
        </p:spPr>
        <p:txBody>
          <a:bodyPr>
            <a:normAutofit/>
          </a:bodyPr>
          <a:lstStyle/>
          <a:p>
            <a:r>
              <a:rPr lang="en-US" dirty="0" smtClean="0"/>
              <a:t>What are your hopes and dreams for your child?</a:t>
            </a:r>
            <a:br>
              <a:rPr lang="en-US" dirty="0" smtClean="0"/>
            </a:br>
            <a:endParaRPr lang="en-US" dirty="0"/>
          </a:p>
        </p:txBody>
      </p:sp>
      <p:pic>
        <p:nvPicPr>
          <p:cNvPr id="13" name="Content Placeholder 12" descr="happy chilldren.jpg"/>
          <p:cNvPicPr>
            <a:picLocks noGrp="1" noChangeAspect="1"/>
          </p:cNvPicPr>
          <p:nvPr>
            <p:ph idx="1"/>
          </p:nvPr>
        </p:nvPicPr>
        <p:blipFill>
          <a:blip r:embed="rId3" cstate="print"/>
          <a:stretch>
            <a:fillRect/>
          </a:stretch>
        </p:blipFill>
        <p:spPr>
          <a:xfrm>
            <a:off x="1219200" y="4114800"/>
            <a:ext cx="7239000" cy="2743199"/>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592762"/>
          </a:xfrm>
        </p:spPr>
        <p:txBody>
          <a:bodyPr>
            <a:normAutofit fontScale="90000"/>
          </a:bodyPr>
          <a:lstStyle/>
          <a:p>
            <a:r>
              <a:rPr lang="en-US" dirty="0" smtClean="0"/>
              <a:t>“ How can we prepare kids for the </a:t>
            </a:r>
            <a:br>
              <a:rPr lang="en-US" dirty="0" smtClean="0"/>
            </a:br>
            <a:r>
              <a:rPr lang="en-US" dirty="0" smtClean="0"/>
              <a:t/>
            </a:r>
            <a:br>
              <a:rPr lang="en-US" dirty="0" smtClean="0"/>
            </a:br>
            <a:r>
              <a:rPr lang="en-US" sz="6700" i="1" dirty="0" smtClean="0">
                <a:latin typeface="Bell MT" pitchFamily="18" charset="0"/>
              </a:rPr>
              <a:t>tests of life</a:t>
            </a:r>
            <a:r>
              <a:rPr lang="en-US" i="1" dirty="0" smtClean="0"/>
              <a:t/>
            </a:r>
            <a:br>
              <a:rPr lang="en-US" i="1" dirty="0" smtClean="0"/>
            </a:br>
            <a:r>
              <a:rPr lang="en-US" i="1" dirty="0" smtClean="0"/>
              <a:t/>
            </a:r>
            <a:br>
              <a:rPr lang="en-US" i="1" dirty="0" smtClean="0"/>
            </a:br>
            <a:r>
              <a:rPr lang="en-US" dirty="0" smtClean="0"/>
              <a:t> rather than a </a:t>
            </a:r>
            <a:br>
              <a:rPr lang="en-US" dirty="0" smtClean="0"/>
            </a:br>
            <a:r>
              <a:rPr lang="en-US" dirty="0" smtClean="0"/>
              <a:t/>
            </a:r>
            <a:br>
              <a:rPr lang="en-US" dirty="0" smtClean="0"/>
            </a:br>
            <a:r>
              <a:rPr lang="en-US" sz="5400" i="1" dirty="0" smtClean="0">
                <a:latin typeface="Bell MT" pitchFamily="18" charset="0"/>
              </a:rPr>
              <a:t>life of tests</a:t>
            </a:r>
            <a:r>
              <a:rPr lang="en-US" i="1" dirty="0" smtClean="0"/>
              <a:t>?”</a:t>
            </a:r>
            <a:br>
              <a:rPr lang="en-US" i="1" dirty="0" smtClean="0"/>
            </a:br>
            <a:r>
              <a:rPr lang="en-US" dirty="0" smtClean="0"/>
              <a:t> 		</a:t>
            </a:r>
            <a:r>
              <a:rPr lang="en-US" sz="2400" dirty="0" smtClean="0"/>
              <a:t>Linda </a:t>
            </a:r>
            <a:r>
              <a:rPr lang="en-US" sz="2400" dirty="0" err="1" smtClean="0"/>
              <a:t>Lantieri</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Task as Parents and Educators</a:t>
            </a:r>
            <a:endParaRPr lang="en-US" dirty="0"/>
          </a:p>
        </p:txBody>
      </p:sp>
      <p:sp>
        <p:nvSpPr>
          <p:cNvPr id="3" name="Content Placeholder 2"/>
          <p:cNvSpPr>
            <a:spLocks noGrp="1"/>
          </p:cNvSpPr>
          <p:nvPr>
            <p:ph idx="1"/>
          </p:nvPr>
        </p:nvSpPr>
        <p:spPr/>
        <p:txBody>
          <a:bodyPr/>
          <a:lstStyle/>
          <a:p>
            <a:pPr>
              <a:buNone/>
            </a:pPr>
            <a:r>
              <a:rPr lang="en-US" dirty="0" smtClean="0"/>
              <a:t>To prepare our children/students to be:</a:t>
            </a:r>
          </a:p>
          <a:p>
            <a:pPr>
              <a:buNone/>
            </a:pPr>
            <a:endParaRPr lang="en-US" dirty="0" smtClean="0"/>
          </a:p>
          <a:p>
            <a:pPr>
              <a:buFont typeface="Wingdings" pitchFamily="2" charset="2"/>
              <a:buChar char="ü"/>
            </a:pPr>
            <a:r>
              <a:rPr lang="en-US" dirty="0" smtClean="0"/>
              <a:t> Ready for the post secondary and employment world</a:t>
            </a:r>
          </a:p>
          <a:p>
            <a:pPr>
              <a:buFont typeface="Wingdings" pitchFamily="2" charset="2"/>
              <a:buChar char="ü"/>
            </a:pPr>
            <a:r>
              <a:rPr lang="en-US" dirty="0" smtClean="0"/>
              <a:t>Positive contributors to society</a:t>
            </a:r>
          </a:p>
          <a:p>
            <a:pPr>
              <a:buFont typeface="Wingdings" pitchFamily="2" charset="2"/>
              <a:buChar char="ü"/>
            </a:pPr>
            <a:r>
              <a:rPr lang="en-US" b="1" i="1" dirty="0" smtClean="0"/>
              <a:t>Healthy and Thriving</a:t>
            </a: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Our Students</a:t>
            </a:r>
            <a:endParaRPr lang="en-US" dirty="0"/>
          </a:p>
        </p:txBody>
      </p:sp>
      <p:sp>
        <p:nvSpPr>
          <p:cNvPr id="3" name="Content Placeholder 2"/>
          <p:cNvSpPr>
            <a:spLocks noGrp="1"/>
          </p:cNvSpPr>
          <p:nvPr>
            <p:ph idx="1"/>
          </p:nvPr>
        </p:nvSpPr>
        <p:spPr>
          <a:xfrm>
            <a:off x="381000" y="1447800"/>
            <a:ext cx="8229600" cy="5029200"/>
          </a:xfrm>
        </p:spPr>
        <p:txBody>
          <a:bodyPr>
            <a:normAutofit/>
          </a:bodyPr>
          <a:lstStyle/>
          <a:p>
            <a:pPr marL="12700" marR="5080" algn="ctr">
              <a:lnSpc>
                <a:spcPts val="2320"/>
              </a:lnSpc>
              <a:buNone/>
            </a:pPr>
            <a:r>
              <a:rPr lang="en-US" spc="5" dirty="0" smtClean="0">
                <a:solidFill>
                  <a:srgbClr val="5E6470"/>
                </a:solidFill>
                <a:latin typeface="Gill Sans MT Condensed"/>
                <a:cs typeface="Gill Sans MT Condensed"/>
              </a:rPr>
              <a:t>“I</a:t>
            </a:r>
            <a:r>
              <a:rPr lang="en-US" spc="10" dirty="0" smtClean="0">
                <a:solidFill>
                  <a:srgbClr val="5E6470"/>
                </a:solidFill>
                <a:latin typeface="Gill Sans MT Condensed"/>
                <a:cs typeface="Gill Sans MT Condensed"/>
              </a:rPr>
              <a:t> </a:t>
            </a:r>
            <a:r>
              <a:rPr lang="en-US" spc="5" dirty="0" smtClean="0">
                <a:solidFill>
                  <a:srgbClr val="5E6470"/>
                </a:solidFill>
                <a:latin typeface="Gill Sans MT Condensed"/>
                <a:cs typeface="Gill Sans MT Condensed"/>
              </a:rPr>
              <a:t>feel</a:t>
            </a:r>
            <a:r>
              <a:rPr lang="en-US" spc="10" dirty="0" smtClean="0">
                <a:solidFill>
                  <a:srgbClr val="5E6470"/>
                </a:solidFill>
                <a:latin typeface="Gill Sans MT Condensed"/>
                <a:cs typeface="Gill Sans MT Condensed"/>
              </a:rPr>
              <a:t> </a:t>
            </a:r>
            <a:r>
              <a:rPr lang="en-US" dirty="0" smtClean="0">
                <a:solidFill>
                  <a:srgbClr val="5E6470"/>
                </a:solidFill>
                <a:latin typeface="Gill Sans MT Condensed"/>
                <a:cs typeface="Gill Sans MT Condensed"/>
              </a:rPr>
              <a:t>li</a:t>
            </a:r>
            <a:r>
              <a:rPr lang="en-US" spc="-30" dirty="0" smtClean="0">
                <a:solidFill>
                  <a:srgbClr val="5E6470"/>
                </a:solidFill>
                <a:latin typeface="Gill Sans MT Condensed"/>
                <a:cs typeface="Gill Sans MT Condensed"/>
              </a:rPr>
              <a:t>k</a:t>
            </a:r>
            <a:r>
              <a:rPr lang="en-US" spc="5" dirty="0" smtClean="0">
                <a:solidFill>
                  <a:srgbClr val="5E6470"/>
                </a:solidFill>
                <a:latin typeface="Gill Sans MT Condensed"/>
                <a:cs typeface="Gill Sans MT Condensed"/>
              </a:rPr>
              <a:t>e</a:t>
            </a:r>
            <a:r>
              <a:rPr lang="en-US" spc="10" dirty="0" smtClean="0">
                <a:solidFill>
                  <a:srgbClr val="5E6470"/>
                </a:solidFill>
                <a:latin typeface="Gill Sans MT Condensed"/>
                <a:cs typeface="Gill Sans MT Condensed"/>
              </a:rPr>
              <a:t> </a:t>
            </a:r>
            <a:r>
              <a:rPr lang="en-US" spc="5" dirty="0" smtClean="0">
                <a:solidFill>
                  <a:srgbClr val="5E6470"/>
                </a:solidFill>
                <a:latin typeface="Gill Sans MT Condensed"/>
                <a:cs typeface="Gill Sans MT Condensed"/>
              </a:rPr>
              <a:t>people</a:t>
            </a:r>
            <a:r>
              <a:rPr lang="en-US" spc="10" dirty="0" smtClean="0">
                <a:solidFill>
                  <a:srgbClr val="5E6470"/>
                </a:solidFill>
                <a:latin typeface="Gill Sans MT Condensed"/>
                <a:cs typeface="Gill Sans MT Condensed"/>
              </a:rPr>
              <a:t> </a:t>
            </a:r>
            <a:r>
              <a:rPr lang="en-US" spc="-25" dirty="0" smtClean="0">
                <a:solidFill>
                  <a:srgbClr val="2AABA3"/>
                </a:solidFill>
                <a:latin typeface="Gill Sans MT Condensed"/>
                <a:cs typeface="Gill Sans MT Condensed"/>
              </a:rPr>
              <a:t>w</a:t>
            </a:r>
            <a:r>
              <a:rPr lang="en-US" spc="5" dirty="0" smtClean="0">
                <a:solidFill>
                  <a:srgbClr val="2AABA3"/>
                </a:solidFill>
                <a:latin typeface="Gill Sans MT Condensed"/>
                <a:cs typeface="Gill Sans MT Condensed"/>
              </a:rPr>
              <a:t>on</a:t>
            </a:r>
            <a:r>
              <a:rPr lang="en-US" spc="-110" dirty="0" smtClean="0">
                <a:solidFill>
                  <a:srgbClr val="2AABA3"/>
                </a:solidFill>
                <a:latin typeface="Gill Sans MT Condensed"/>
                <a:cs typeface="Gill Sans MT Condensed"/>
              </a:rPr>
              <a:t>’</a:t>
            </a:r>
            <a:r>
              <a:rPr lang="en-US" spc="5" dirty="0" smtClean="0">
                <a:solidFill>
                  <a:srgbClr val="2AABA3"/>
                </a:solidFill>
                <a:latin typeface="Gill Sans MT Condensed"/>
                <a:cs typeface="Gill Sans MT Condensed"/>
              </a:rPr>
              <a:t>t</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value</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me</a:t>
            </a:r>
            <a:r>
              <a:rPr lang="en-US" spc="10" dirty="0" smtClean="0">
                <a:solidFill>
                  <a:srgbClr val="2AABA3"/>
                </a:solidFill>
                <a:latin typeface="Gill Sans MT Condensed"/>
                <a:cs typeface="Gill Sans MT Condensed"/>
              </a:rPr>
              <a:t> </a:t>
            </a:r>
            <a:r>
              <a:rPr lang="en-US" dirty="0" smtClean="0">
                <a:solidFill>
                  <a:srgbClr val="50A09C"/>
                </a:solidFill>
                <a:latin typeface="Gill Sans MT Condensed"/>
                <a:cs typeface="Gill Sans MT Condensed"/>
              </a:rPr>
              <a:t>if</a:t>
            </a:r>
            <a:r>
              <a:rPr lang="en-US" spc="10" dirty="0" smtClean="0">
                <a:solidFill>
                  <a:srgbClr val="50A09C"/>
                </a:solidFill>
                <a:latin typeface="Gill Sans MT Condensed"/>
                <a:cs typeface="Gill Sans MT Condensed"/>
              </a:rPr>
              <a:t> </a:t>
            </a:r>
            <a:r>
              <a:rPr lang="en-US" dirty="0" smtClean="0">
                <a:solidFill>
                  <a:srgbClr val="2AABA3"/>
                </a:solidFill>
                <a:latin typeface="Gill Sans MT Condensed"/>
                <a:cs typeface="Gill Sans MT Condensed"/>
              </a:rPr>
              <a:t>I</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don</a:t>
            </a:r>
            <a:r>
              <a:rPr lang="en-US" spc="-105" dirty="0" smtClean="0">
                <a:solidFill>
                  <a:srgbClr val="2AABA3"/>
                </a:solidFill>
                <a:latin typeface="Gill Sans MT Condensed"/>
                <a:cs typeface="Gill Sans MT Condensed"/>
              </a:rPr>
              <a:t>’</a:t>
            </a:r>
            <a:r>
              <a:rPr lang="en-US" spc="5" dirty="0" smtClean="0">
                <a:solidFill>
                  <a:srgbClr val="2AABA3"/>
                </a:solidFill>
                <a:latin typeface="Gill Sans MT Condensed"/>
                <a:cs typeface="Gill Sans MT Condensed"/>
              </a:rPr>
              <a:t>t do</a:t>
            </a:r>
            <a:r>
              <a:rPr lang="en-US" spc="10" dirty="0" smtClean="0">
                <a:solidFill>
                  <a:srgbClr val="2AABA3"/>
                </a:solidFill>
                <a:latin typeface="Gill Sans MT Condensed"/>
                <a:cs typeface="Gill Sans MT Condensed"/>
              </a:rPr>
              <a:t> </a:t>
            </a:r>
            <a:r>
              <a:rPr lang="en-US" spc="-25" dirty="0" smtClean="0">
                <a:solidFill>
                  <a:srgbClr val="2AABA3"/>
                </a:solidFill>
                <a:latin typeface="Gill Sans MT Condensed"/>
                <a:cs typeface="Gill Sans MT Condensed"/>
              </a:rPr>
              <a:t>w</a:t>
            </a:r>
            <a:r>
              <a:rPr lang="en-US" spc="5" dirty="0" smtClean="0">
                <a:solidFill>
                  <a:srgbClr val="2AABA3"/>
                </a:solidFill>
                <a:latin typeface="Gill Sans MT Condensed"/>
                <a:cs typeface="Gill Sans MT Condensed"/>
              </a:rPr>
              <a:t>ell</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at</a:t>
            </a:r>
            <a:r>
              <a:rPr lang="en-US" spc="10" dirty="0" smtClean="0">
                <a:solidFill>
                  <a:srgbClr val="2AABA3"/>
                </a:solidFill>
                <a:latin typeface="Gill Sans MT Condensed"/>
                <a:cs typeface="Gill Sans MT Condensed"/>
              </a:rPr>
              <a:t> </a:t>
            </a:r>
            <a:r>
              <a:rPr lang="en-US" spc="5" dirty="0" smtClean="0">
                <a:solidFill>
                  <a:srgbClr val="2AABA3"/>
                </a:solidFill>
                <a:latin typeface="Gill Sans MT Condensed"/>
                <a:cs typeface="Gill Sans MT Condensed"/>
              </a:rPr>
              <a:t>school</a:t>
            </a:r>
            <a:r>
              <a:rPr lang="en-US" spc="5" dirty="0" smtClean="0">
                <a:solidFill>
                  <a:srgbClr val="5E6470"/>
                </a:solidFill>
                <a:latin typeface="Gill Sans MT Condensed"/>
                <a:cs typeface="Gill Sans MT Condensed"/>
              </a:rPr>
              <a:t>”</a:t>
            </a:r>
            <a:endParaRPr lang="en-US" dirty="0" smtClean="0">
              <a:latin typeface="Gill Sans MT Condensed"/>
              <a:cs typeface="Gill Sans MT Condensed"/>
            </a:endParaRPr>
          </a:p>
          <a:p>
            <a:pPr marL="1525270" algn="ctr">
              <a:spcBef>
                <a:spcPts val="65"/>
              </a:spcBef>
              <a:buNone/>
              <a:tabLst>
                <a:tab pos="2518410" algn="l"/>
              </a:tabLst>
            </a:pPr>
            <a:r>
              <a:rPr lang="en-US" sz="4400" b="1" spc="-210" dirty="0" smtClean="0">
                <a:solidFill>
                  <a:srgbClr val="2AABA3"/>
                </a:solidFill>
                <a:latin typeface="Arial"/>
                <a:cs typeface="Arial"/>
              </a:rPr>
              <a:t>32% Elem		</a:t>
            </a:r>
            <a:r>
              <a:rPr lang="en-US" sz="4400" b="1" spc="-210" dirty="0" smtClean="0">
                <a:solidFill>
                  <a:srgbClr val="007B73"/>
                </a:solidFill>
                <a:latin typeface="Arial"/>
                <a:cs typeface="Arial"/>
              </a:rPr>
              <a:t>39% Sec</a:t>
            </a:r>
          </a:p>
          <a:p>
            <a:pPr marL="1525270" algn="ctr">
              <a:spcBef>
                <a:spcPts val="65"/>
              </a:spcBef>
              <a:buNone/>
              <a:tabLst>
                <a:tab pos="2518410" algn="l"/>
              </a:tabLst>
            </a:pPr>
            <a:endParaRPr lang="en-US" sz="3500" spc="5" dirty="0" smtClean="0">
              <a:solidFill>
                <a:srgbClr val="5E6470"/>
              </a:solidFill>
              <a:latin typeface="Gill Sans MT Condensed"/>
              <a:cs typeface="Gill Sans MT Condensed"/>
            </a:endParaRPr>
          </a:p>
          <a:p>
            <a:pPr marL="1525270" algn="ctr">
              <a:spcBef>
                <a:spcPts val="65"/>
              </a:spcBef>
              <a:buNone/>
              <a:tabLst>
                <a:tab pos="2518410" algn="l"/>
              </a:tabLst>
            </a:pPr>
            <a:r>
              <a:rPr lang="en-US" sz="3500" spc="5" dirty="0" smtClean="0">
                <a:solidFill>
                  <a:srgbClr val="5E6470"/>
                </a:solidFill>
                <a:latin typeface="Gill Sans MT Condensed"/>
                <a:cs typeface="Gill Sans MT Condensed"/>
              </a:rPr>
              <a:t>“I</a:t>
            </a:r>
            <a:r>
              <a:rPr lang="en-US" sz="3500" spc="10" dirty="0" smtClean="0">
                <a:solidFill>
                  <a:srgbClr val="5E6470"/>
                </a:solidFill>
                <a:latin typeface="Gill Sans MT Condensed"/>
                <a:cs typeface="Gill Sans MT Condensed"/>
              </a:rPr>
              <a:t> </a:t>
            </a:r>
            <a:r>
              <a:rPr lang="en-US" sz="3500" spc="5" dirty="0" smtClean="0">
                <a:solidFill>
                  <a:srgbClr val="5E6470"/>
                </a:solidFill>
                <a:latin typeface="Gill Sans MT Condensed"/>
                <a:cs typeface="Gill Sans MT Condensed"/>
              </a:rPr>
              <a:t>usually hide </a:t>
            </a:r>
            <a:r>
              <a:rPr lang="en-US" sz="3500" spc="-25" dirty="0" smtClean="0">
                <a:solidFill>
                  <a:srgbClr val="2AABA3"/>
                </a:solidFill>
                <a:latin typeface="Gill Sans MT Condensed"/>
                <a:cs typeface="Gill Sans MT Condensed"/>
              </a:rPr>
              <a:t>my feelings of anxiety and sadness</a:t>
            </a:r>
            <a:r>
              <a:rPr lang="en-US" sz="3500" spc="5" dirty="0" smtClean="0">
                <a:solidFill>
                  <a:srgbClr val="5E6470"/>
                </a:solidFill>
                <a:latin typeface="Gill Sans MT Condensed"/>
                <a:cs typeface="Gill Sans MT Condensed"/>
              </a:rPr>
              <a:t>”</a:t>
            </a:r>
            <a:endParaRPr lang="en-US" sz="4400" b="1" spc="-210" dirty="0" smtClean="0">
              <a:solidFill>
                <a:srgbClr val="007B73"/>
              </a:solidFill>
              <a:latin typeface="Arial"/>
              <a:cs typeface="Arial"/>
            </a:endParaRPr>
          </a:p>
          <a:p>
            <a:pPr marL="1525270" algn="ctr">
              <a:spcBef>
                <a:spcPts val="65"/>
              </a:spcBef>
              <a:buNone/>
              <a:tabLst>
                <a:tab pos="2518410" algn="l"/>
              </a:tabLst>
            </a:pPr>
            <a:r>
              <a:rPr lang="en-US" sz="4400" b="1" spc="-210" dirty="0" smtClean="0">
                <a:solidFill>
                  <a:srgbClr val="2AABA3"/>
                </a:solidFill>
                <a:latin typeface="Arial"/>
                <a:cs typeface="Arial"/>
              </a:rPr>
              <a:t>58% Elem		</a:t>
            </a:r>
            <a:r>
              <a:rPr lang="en-US" sz="4400" b="1" spc="-210" dirty="0" smtClean="0">
                <a:solidFill>
                  <a:srgbClr val="007B73"/>
                </a:solidFill>
                <a:latin typeface="Arial"/>
                <a:cs typeface="Arial"/>
              </a:rPr>
              <a:t>64% Sec</a:t>
            </a:r>
          </a:p>
          <a:p>
            <a:pPr marL="1525270" algn="ctr">
              <a:spcBef>
                <a:spcPts val="65"/>
              </a:spcBef>
              <a:buNone/>
              <a:tabLst>
                <a:tab pos="2518410" algn="l"/>
              </a:tabLst>
            </a:pPr>
            <a:endParaRPr lang="en-US" sz="4400" dirty="0" smtClean="0">
              <a:latin typeface="Arial"/>
              <a:cs typeface="Arial"/>
            </a:endParaRPr>
          </a:p>
          <a:p>
            <a:pPr marL="1525270" algn="ctr">
              <a:spcBef>
                <a:spcPts val="65"/>
              </a:spcBef>
              <a:buNone/>
              <a:tabLst>
                <a:tab pos="2518410" algn="l"/>
              </a:tabLst>
            </a:pPr>
            <a:r>
              <a:rPr lang="en-US" sz="3500" spc="5" dirty="0" smtClean="0">
                <a:solidFill>
                  <a:srgbClr val="5E6470"/>
                </a:solidFill>
                <a:latin typeface="Gill Sans MT Condensed"/>
                <a:cs typeface="Gill Sans MT Condensed"/>
              </a:rPr>
              <a:t>“I</a:t>
            </a:r>
            <a:r>
              <a:rPr lang="en-US" sz="3500" spc="10" dirty="0" smtClean="0">
                <a:solidFill>
                  <a:srgbClr val="5E6470"/>
                </a:solidFill>
                <a:latin typeface="Gill Sans MT Condensed"/>
                <a:cs typeface="Gill Sans MT Condensed"/>
              </a:rPr>
              <a:t> </a:t>
            </a:r>
            <a:r>
              <a:rPr lang="en-US" sz="3500" spc="5" dirty="0" smtClean="0">
                <a:solidFill>
                  <a:srgbClr val="5E6470"/>
                </a:solidFill>
                <a:latin typeface="Gill Sans MT Condensed"/>
                <a:cs typeface="Gill Sans MT Condensed"/>
              </a:rPr>
              <a:t>feel</a:t>
            </a:r>
            <a:r>
              <a:rPr lang="en-US" sz="3500" spc="10" dirty="0" smtClean="0">
                <a:solidFill>
                  <a:srgbClr val="5E6470"/>
                </a:solidFill>
                <a:latin typeface="Gill Sans MT Condensed"/>
                <a:cs typeface="Gill Sans MT Condensed"/>
              </a:rPr>
              <a:t> </a:t>
            </a:r>
            <a:r>
              <a:rPr lang="en-US" sz="3500" dirty="0" smtClean="0">
                <a:solidFill>
                  <a:srgbClr val="5E6470"/>
                </a:solidFill>
                <a:latin typeface="Gill Sans MT Condensed"/>
                <a:cs typeface="Gill Sans MT Condensed"/>
              </a:rPr>
              <a:t>li</a:t>
            </a:r>
            <a:r>
              <a:rPr lang="en-US" sz="3500" spc="-30" dirty="0" smtClean="0">
                <a:solidFill>
                  <a:srgbClr val="5E6470"/>
                </a:solidFill>
                <a:latin typeface="Gill Sans MT Condensed"/>
                <a:cs typeface="Gill Sans MT Condensed"/>
              </a:rPr>
              <a:t>k</a:t>
            </a:r>
            <a:r>
              <a:rPr lang="en-US" sz="3500" spc="5" dirty="0" smtClean="0">
                <a:solidFill>
                  <a:srgbClr val="5E6470"/>
                </a:solidFill>
                <a:latin typeface="Gill Sans MT Condensed"/>
                <a:cs typeface="Gill Sans MT Condensed"/>
              </a:rPr>
              <a:t>e</a:t>
            </a:r>
            <a:r>
              <a:rPr lang="en-US" sz="3500" spc="10" dirty="0" smtClean="0">
                <a:solidFill>
                  <a:srgbClr val="5E6470"/>
                </a:solidFill>
                <a:latin typeface="Gill Sans MT Condensed"/>
                <a:cs typeface="Gill Sans MT Condensed"/>
              </a:rPr>
              <a:t> </a:t>
            </a:r>
            <a:r>
              <a:rPr lang="en-US" sz="3500" spc="-25" dirty="0" smtClean="0">
                <a:solidFill>
                  <a:srgbClr val="2AABA3"/>
                </a:solidFill>
                <a:latin typeface="Gill Sans MT Condensed"/>
                <a:cs typeface="Gill Sans MT Condensed"/>
              </a:rPr>
              <a:t>I am expected to be perfect </a:t>
            </a:r>
            <a:r>
              <a:rPr lang="en-US" sz="3500" spc="5" dirty="0" smtClean="0">
                <a:solidFill>
                  <a:srgbClr val="5E6470"/>
                </a:solidFill>
                <a:latin typeface="Gill Sans MT Condensed"/>
                <a:cs typeface="Gill Sans MT Condensed"/>
              </a:rPr>
              <a:t>”</a:t>
            </a:r>
            <a:endParaRPr lang="en-US" sz="4400" dirty="0" smtClean="0">
              <a:latin typeface="Arial"/>
              <a:cs typeface="Arial"/>
            </a:endParaRPr>
          </a:p>
          <a:p>
            <a:pPr marL="1525270" algn="ctr">
              <a:spcBef>
                <a:spcPts val="65"/>
              </a:spcBef>
              <a:buNone/>
              <a:tabLst>
                <a:tab pos="2518410" algn="l"/>
              </a:tabLst>
            </a:pPr>
            <a:r>
              <a:rPr lang="en-US" sz="4400" b="1" spc="-210" dirty="0" smtClean="0">
                <a:solidFill>
                  <a:srgbClr val="2AABA3"/>
                </a:solidFill>
                <a:latin typeface="Arial"/>
                <a:cs typeface="Arial"/>
              </a:rPr>
              <a:t>46% Elem		</a:t>
            </a:r>
            <a:r>
              <a:rPr lang="en-US" sz="4400" b="1" spc="-210" dirty="0" smtClean="0">
                <a:solidFill>
                  <a:srgbClr val="007B73"/>
                </a:solidFill>
                <a:latin typeface="Arial"/>
                <a:cs typeface="Arial"/>
              </a:rPr>
              <a:t>54% Sec</a:t>
            </a:r>
            <a:endParaRPr lang="en-US" sz="4400" dirty="0" smtClean="0">
              <a:latin typeface="Arial"/>
              <a:cs typeface="Arial"/>
            </a:endParaRPr>
          </a:p>
          <a:p>
            <a:pPr marL="1525270" algn="ctr">
              <a:lnSpc>
                <a:spcPct val="100000"/>
              </a:lnSpc>
              <a:spcBef>
                <a:spcPts val="65"/>
              </a:spcBef>
              <a:buNone/>
              <a:tabLst>
                <a:tab pos="2518410" algn="l"/>
              </a:tabLst>
            </a:pPr>
            <a:endParaRPr lang="en-US" sz="4400" dirty="0">
              <a:latin typeface="Arial"/>
              <a:cs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0"/>
            <a:ext cx="7772400" cy="1981200"/>
          </a:xfrm>
        </p:spPr>
        <p:txBody>
          <a:bodyPr>
            <a:normAutofit fontScale="90000"/>
          </a:bodyPr>
          <a:lstStyle/>
          <a:p>
            <a:r>
              <a:rPr lang="en-CA" dirty="0" smtClean="0"/>
              <a:t>What do we mean when we talk about mental health?</a:t>
            </a:r>
            <a:br>
              <a:rPr lang="en-CA" dirty="0" smtClean="0"/>
            </a:br>
            <a:endParaRPr lang="en-US" dirty="0"/>
          </a:p>
        </p:txBody>
      </p:sp>
      <p:sp>
        <p:nvSpPr>
          <p:cNvPr id="5" name="Subtitle 4"/>
          <p:cNvSpPr>
            <a:spLocks noGrp="1"/>
          </p:cNvSpPr>
          <p:nvPr>
            <p:ph type="subTitle" idx="1"/>
          </p:nvPr>
        </p:nvSpPr>
        <p:spPr/>
        <p:txBody>
          <a:bodyPr/>
          <a:lstStyle/>
          <a:p>
            <a:endParaRPr lang="en-US" i="1" dirty="0"/>
          </a:p>
        </p:txBody>
      </p:sp>
      <p:pic>
        <p:nvPicPr>
          <p:cNvPr id="6" name="Content Placeholder 3" descr="boy_sad_schoolwall_iStock_000003160835Small.jpg"/>
          <p:cNvPicPr>
            <a:picLocks noGrp="1" noChangeAspect="1"/>
          </p:cNvPicPr>
          <p:nvPr>
            <p:ph idx="1"/>
          </p:nvPr>
        </p:nvPicPr>
        <p:blipFill>
          <a:blip r:embed="rId3" cstate="print"/>
          <a:stretch>
            <a:fillRect/>
          </a:stretch>
        </p:blipFill>
        <p:spPr>
          <a:xfrm>
            <a:off x="1752600" y="2057400"/>
            <a:ext cx="5715000" cy="48006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Holistic Approach</a:t>
            </a:r>
            <a:endParaRPr lang="en-US" dirty="0"/>
          </a:p>
        </p:txBody>
      </p:sp>
      <p:pic>
        <p:nvPicPr>
          <p:cNvPr id="4" name="Content Placeholder 3" descr="clear continuum.jpg"/>
          <p:cNvPicPr>
            <a:picLocks noGrp="1" noChangeAspect="1"/>
          </p:cNvPicPr>
          <p:nvPr>
            <p:ph idx="1"/>
          </p:nvPr>
        </p:nvPicPr>
        <p:blipFill>
          <a:blip r:embed="rId3" cstate="print"/>
          <a:stretch>
            <a:fillRect/>
          </a:stretch>
        </p:blipFill>
        <p:spPr>
          <a:xfrm>
            <a:off x="0" y="2488492"/>
            <a:ext cx="8984049" cy="3776384"/>
          </a:xfrm>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438400"/>
            <a:ext cx="8229600" cy="1143000"/>
          </a:xfrm>
        </p:spPr>
        <p:txBody>
          <a:bodyPr/>
          <a:lstStyle/>
          <a:p>
            <a:r>
              <a:rPr lang="en-US" dirty="0" smtClean="0"/>
              <a:t>Your Brain on Anxiety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ressure cooker.jpg"/>
          <p:cNvPicPr>
            <a:picLocks noGrp="1" noChangeAspect="1"/>
          </p:cNvPicPr>
          <p:nvPr>
            <p:ph idx="1"/>
          </p:nvPr>
        </p:nvPicPr>
        <p:blipFill>
          <a:blip r:embed="rId2" cstate="print"/>
          <a:stretch>
            <a:fillRect/>
          </a:stretch>
        </p:blipFill>
        <p:spPr>
          <a:xfrm>
            <a:off x="685800" y="381000"/>
            <a:ext cx="7848600" cy="6172199"/>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a stress or anxiety reaction look like?</a:t>
            </a:r>
            <a:endParaRPr lang="en-US" dirty="0"/>
          </a:p>
        </p:txBody>
      </p:sp>
      <p:sp>
        <p:nvSpPr>
          <p:cNvPr id="3" name="Content Placeholder 2"/>
          <p:cNvSpPr>
            <a:spLocks noGrp="1"/>
          </p:cNvSpPr>
          <p:nvPr>
            <p:ph idx="1"/>
          </p:nvPr>
        </p:nvSpPr>
        <p:spPr>
          <a:xfrm>
            <a:off x="457200" y="1600200"/>
            <a:ext cx="8534400" cy="4953000"/>
          </a:xfrm>
        </p:spPr>
        <p:txBody>
          <a:bodyPr>
            <a:normAutofit fontScale="70000" lnSpcReduction="20000"/>
          </a:bodyPr>
          <a:lstStyle/>
          <a:p>
            <a:pPr>
              <a:buNone/>
            </a:pPr>
            <a:r>
              <a:rPr lang="en-US" b="1" dirty="0" smtClean="0"/>
              <a:t>Thoughts</a:t>
            </a:r>
          </a:p>
          <a:p>
            <a:pPr>
              <a:buNone/>
            </a:pPr>
            <a:r>
              <a:rPr lang="en-US" dirty="0" smtClean="0"/>
              <a:t>	“Something bad might happen”, “I am not competent”, “I need to be perfect”, “What if..”</a:t>
            </a:r>
          </a:p>
          <a:p>
            <a:pPr>
              <a:buNone/>
            </a:pPr>
            <a:r>
              <a:rPr lang="en-US" b="1" dirty="0" smtClean="0"/>
              <a:t>Feelings</a:t>
            </a:r>
          </a:p>
          <a:p>
            <a:pPr>
              <a:buNone/>
            </a:pPr>
            <a:r>
              <a:rPr lang="en-US" dirty="0" smtClean="0"/>
              <a:t>	Worry, tension, fear, unsettled</a:t>
            </a:r>
          </a:p>
          <a:p>
            <a:pPr>
              <a:buNone/>
            </a:pPr>
            <a:r>
              <a:rPr lang="en-US" b="1" dirty="0" smtClean="0"/>
              <a:t>Behaviors</a:t>
            </a:r>
          </a:p>
          <a:p>
            <a:pPr>
              <a:buNone/>
            </a:pPr>
            <a:r>
              <a:rPr lang="en-US" dirty="0" smtClean="0"/>
              <a:t>	Avoidance of feared situations, perfectionism, procrastination, inertia, irritability</a:t>
            </a:r>
          </a:p>
          <a:p>
            <a:pPr>
              <a:buNone/>
            </a:pPr>
            <a:r>
              <a:rPr lang="en-US" b="1" dirty="0" smtClean="0"/>
              <a:t>Sensations</a:t>
            </a:r>
          </a:p>
          <a:p>
            <a:pPr>
              <a:buNone/>
            </a:pPr>
            <a:r>
              <a:rPr lang="en-US" dirty="0" smtClean="0"/>
              <a:t>	Stomach aches, sweaty palms, shakiness, dizziness, racing heart, shortness of breath, muscle tension</a:t>
            </a:r>
          </a:p>
          <a:p>
            <a:pPr>
              <a:buNone/>
            </a:pPr>
            <a:endParaRPr lang="en-US" dirty="0" smtClean="0"/>
          </a:p>
          <a:p>
            <a:pPr>
              <a:buNone/>
            </a:pPr>
            <a:r>
              <a:rPr lang="en-US" b="1" i="1" dirty="0" smtClean="0"/>
              <a:t>Overestimate the threat and underestimate their ability to cope</a:t>
            </a:r>
          </a:p>
          <a:p>
            <a:pPr>
              <a:buNone/>
            </a:pPr>
            <a:endParaRPr lang="en-US" dirty="0" smtClean="0"/>
          </a:p>
          <a:p>
            <a:pPr>
              <a:buNone/>
            </a:pPr>
            <a:endParaRPr 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81200" y="4953000"/>
            <a:ext cx="1290076" cy="772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 between anxiety and fear</a:t>
            </a:r>
            <a:endParaRPr lang="en-US" dirty="0"/>
          </a:p>
        </p:txBody>
      </p:sp>
      <p:sp>
        <p:nvSpPr>
          <p:cNvPr id="3" name="Content Placeholder 2"/>
          <p:cNvSpPr>
            <a:spLocks noGrp="1"/>
          </p:cNvSpPr>
          <p:nvPr>
            <p:ph idx="1"/>
          </p:nvPr>
        </p:nvSpPr>
        <p:spPr>
          <a:xfrm>
            <a:off x="457200" y="1600200"/>
            <a:ext cx="8229600" cy="5257800"/>
          </a:xfrm>
        </p:spPr>
        <p:txBody>
          <a:bodyPr>
            <a:normAutofit fontScale="47500" lnSpcReduction="20000"/>
          </a:bodyPr>
          <a:lstStyle/>
          <a:p>
            <a:pPr>
              <a:buNone/>
            </a:pPr>
            <a:r>
              <a:rPr lang="en-US" sz="5100" dirty="0" smtClean="0"/>
              <a:t>Fear</a:t>
            </a:r>
          </a:p>
          <a:p>
            <a:pPr marL="514350" indent="-514350">
              <a:buFont typeface="Wingdings" pitchFamily="2" charset="2"/>
              <a:buChar char="ü"/>
            </a:pPr>
            <a:r>
              <a:rPr lang="en-US" sz="5100" dirty="0" smtClean="0"/>
              <a:t>Reaction caused by actual threat of danger or harm</a:t>
            </a:r>
          </a:p>
          <a:p>
            <a:pPr marL="514350" indent="-514350">
              <a:buFont typeface="Wingdings" pitchFamily="2" charset="2"/>
              <a:buChar char="ü"/>
            </a:pPr>
            <a:r>
              <a:rPr lang="en-US" sz="5100" dirty="0" smtClean="0"/>
              <a:t>Sensible response to something potentially harmful</a:t>
            </a:r>
          </a:p>
          <a:p>
            <a:pPr marL="514350" indent="-514350">
              <a:buFont typeface="Wingdings" pitchFamily="2" charset="2"/>
              <a:buChar char="ü"/>
            </a:pPr>
            <a:r>
              <a:rPr lang="en-US" sz="5100" dirty="0" smtClean="0"/>
              <a:t>Necessary and useful to preserve life</a:t>
            </a:r>
          </a:p>
          <a:p>
            <a:pPr marL="514350" indent="-514350">
              <a:buNone/>
            </a:pPr>
            <a:endParaRPr lang="en-US" sz="5100" dirty="0" smtClean="0"/>
          </a:p>
          <a:p>
            <a:pPr marL="514350" indent="-514350">
              <a:buNone/>
            </a:pPr>
            <a:r>
              <a:rPr lang="en-US" sz="5100" dirty="0" smtClean="0"/>
              <a:t>Anxiety</a:t>
            </a:r>
          </a:p>
          <a:p>
            <a:pPr marL="514350" indent="-514350">
              <a:buFont typeface="Wingdings" pitchFamily="2" charset="2"/>
              <a:buChar char="ü"/>
            </a:pPr>
            <a:r>
              <a:rPr lang="en-US" sz="5100" dirty="0" smtClean="0"/>
              <a:t>Similar to fear but to events or things that are either </a:t>
            </a:r>
            <a:r>
              <a:rPr lang="en-US" sz="5100" i="1" dirty="0" smtClean="0"/>
              <a:t>not</a:t>
            </a:r>
            <a:r>
              <a:rPr lang="en-US" sz="5100" dirty="0" smtClean="0"/>
              <a:t> dangerous or are much less harmful than imagined</a:t>
            </a:r>
          </a:p>
          <a:p>
            <a:pPr marL="514350" indent="-514350">
              <a:buFont typeface="Wingdings" pitchFamily="2" charset="2"/>
              <a:buChar char="ü"/>
            </a:pPr>
            <a:r>
              <a:rPr lang="en-US" sz="5100" dirty="0" smtClean="0"/>
              <a:t>Feelings come from the anticipation of danger or that something might happen</a:t>
            </a:r>
          </a:p>
          <a:p>
            <a:pPr marL="514350" indent="-514350">
              <a:buNone/>
            </a:pPr>
            <a:endParaRPr lang="en-US" dirty="0" smtClean="0"/>
          </a:p>
          <a:p>
            <a:pPr marL="514350" indent="-514350">
              <a:buNone/>
            </a:pPr>
            <a:endParaRPr lang="en-US" dirty="0" smtClean="0"/>
          </a:p>
          <a:p>
            <a:pPr marL="514350" indent="-514350">
              <a:buNone/>
            </a:pPr>
            <a:endParaRPr lang="en-US" dirty="0" smtClean="0"/>
          </a:p>
          <a:p>
            <a:pPr marL="514350" indent="-514350">
              <a:buNone/>
            </a:pPr>
            <a:endParaRPr lang="en-US" dirty="0" smtClean="0"/>
          </a:p>
          <a:p>
            <a:pPr marL="514350" indent="-514350">
              <a:buNone/>
            </a:pPr>
            <a:endParaRPr lang="en-US" sz="2600" dirty="0" smtClean="0"/>
          </a:p>
          <a:p>
            <a:pPr marL="514350" indent="-514350">
              <a:buNone/>
            </a:pPr>
            <a:r>
              <a:rPr lang="en-US" sz="2600" dirty="0" smtClean="0"/>
              <a:t>Dr. Robin Alter</a:t>
            </a:r>
          </a:p>
          <a:p>
            <a:pPr marL="514350" indent="-514350">
              <a:buNone/>
            </a:pPr>
            <a:r>
              <a:rPr lang="en-US" sz="2600" dirty="0" smtClean="0">
                <a:hlinkClick r:id="rId3"/>
              </a:rPr>
              <a:t>www.docrobin.com</a:t>
            </a:r>
            <a:endParaRPr lang="en-US" sz="2600" dirty="0" smtClean="0"/>
          </a:p>
          <a:p>
            <a:pPr marL="514350" indent="-514350">
              <a:buNone/>
            </a:pP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CA" dirty="0" smtClean="0"/>
              <a:t>When to be Concerned</a:t>
            </a:r>
            <a:br>
              <a:rPr lang="en-CA" dirty="0" smtClean="0"/>
            </a:br>
            <a:r>
              <a:rPr lang="en-CA" sz="3100" i="1" dirty="0" smtClean="0"/>
              <a:t>How to know if your child is struggling with stress, anxiety, or perfectionism</a:t>
            </a:r>
            <a:endParaRPr lang="en-US" sz="3100" i="1" dirty="0"/>
          </a:p>
        </p:txBody>
      </p:sp>
      <p:sp>
        <p:nvSpPr>
          <p:cNvPr id="3" name="Content Placeholder 2"/>
          <p:cNvSpPr>
            <a:spLocks noGrp="1"/>
          </p:cNvSpPr>
          <p:nvPr>
            <p:ph idx="1"/>
          </p:nvPr>
        </p:nvSpPr>
        <p:spPr>
          <a:xfrm>
            <a:off x="457200" y="2438400"/>
            <a:ext cx="8229600" cy="4038600"/>
          </a:xfrm>
        </p:spPr>
        <p:txBody>
          <a:bodyPr>
            <a:normAutofit/>
          </a:bodyPr>
          <a:lstStyle/>
          <a:p>
            <a:pPr>
              <a:buNone/>
            </a:pPr>
            <a:r>
              <a:rPr lang="en-CA" sz="3600" b="1" dirty="0" smtClean="0">
                <a:solidFill>
                  <a:srgbClr val="C00000"/>
                </a:solidFill>
              </a:rPr>
              <a:t>F</a:t>
            </a:r>
            <a:r>
              <a:rPr lang="en-CA" sz="3600" dirty="0" smtClean="0"/>
              <a:t> </a:t>
            </a:r>
            <a:r>
              <a:rPr lang="en-CA" sz="3600" dirty="0" err="1" smtClean="0"/>
              <a:t>requency</a:t>
            </a:r>
            <a:endParaRPr lang="en-CA" sz="3600" dirty="0" smtClean="0"/>
          </a:p>
          <a:p>
            <a:pPr>
              <a:buNone/>
            </a:pPr>
            <a:r>
              <a:rPr lang="en-CA" sz="3600" b="1" dirty="0" smtClean="0">
                <a:solidFill>
                  <a:srgbClr val="C00000"/>
                </a:solidFill>
              </a:rPr>
              <a:t>I </a:t>
            </a:r>
            <a:r>
              <a:rPr lang="en-CA" sz="3600" dirty="0" err="1" smtClean="0"/>
              <a:t>ntensity</a:t>
            </a:r>
            <a:endParaRPr lang="en-CA" sz="3600" dirty="0" smtClean="0"/>
          </a:p>
          <a:p>
            <a:pPr>
              <a:buNone/>
            </a:pPr>
            <a:r>
              <a:rPr lang="en-CA" sz="3600" b="1" dirty="0" smtClean="0">
                <a:solidFill>
                  <a:srgbClr val="C00000"/>
                </a:solidFill>
              </a:rPr>
              <a:t>D</a:t>
            </a:r>
            <a:r>
              <a:rPr lang="en-CA" sz="3600" dirty="0" smtClean="0"/>
              <a:t> </a:t>
            </a:r>
            <a:r>
              <a:rPr lang="en-CA" sz="3600" dirty="0" err="1" smtClean="0"/>
              <a:t>uration</a:t>
            </a:r>
            <a:endParaRPr lang="en-CA" sz="3600" dirty="0" smtClean="0"/>
          </a:p>
          <a:p>
            <a:pPr>
              <a:buNone/>
            </a:pPr>
            <a:r>
              <a:rPr lang="en-CA" sz="3600" b="1" dirty="0" smtClean="0">
                <a:solidFill>
                  <a:srgbClr val="C00000"/>
                </a:solidFill>
              </a:rPr>
              <a:t>D</a:t>
            </a:r>
            <a:r>
              <a:rPr lang="en-CA" sz="3600" dirty="0" smtClean="0"/>
              <a:t> </a:t>
            </a:r>
            <a:r>
              <a:rPr lang="en-CA" sz="3600" dirty="0" err="1" smtClean="0"/>
              <a:t>evelopment</a:t>
            </a:r>
            <a:endParaRPr lang="en-CA" sz="3600" dirty="0" smtClean="0"/>
          </a:p>
          <a:p>
            <a:pPr>
              <a:buNone/>
            </a:pPr>
            <a:endParaRPr lang="en-CA" sz="3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should I worry?</a:t>
            </a:r>
            <a:endParaRPr lang="en-US" dirty="0"/>
          </a:p>
        </p:txBody>
      </p:sp>
      <p:sp>
        <p:nvSpPr>
          <p:cNvPr id="3" name="Content Placeholder 2"/>
          <p:cNvSpPr>
            <a:spLocks noGrp="1"/>
          </p:cNvSpPr>
          <p:nvPr>
            <p:ph idx="1"/>
          </p:nvPr>
        </p:nvSpPr>
        <p:spPr/>
        <p:txBody>
          <a:bodyPr/>
          <a:lstStyle/>
          <a:p>
            <a:pPr>
              <a:buFont typeface="Wingdings" pitchFamily="2" charset="2"/>
              <a:buChar char="ü"/>
            </a:pPr>
            <a:r>
              <a:rPr lang="en-US" dirty="0" smtClean="0"/>
              <a:t>High anxiety</a:t>
            </a:r>
          </a:p>
          <a:p>
            <a:pPr>
              <a:buFont typeface="Wingdings" pitchFamily="2" charset="2"/>
              <a:buChar char="ü"/>
            </a:pPr>
            <a:r>
              <a:rPr lang="en-US" dirty="0" smtClean="0"/>
              <a:t>Hesitancy to move outside of the comfort zone</a:t>
            </a:r>
          </a:p>
          <a:p>
            <a:pPr>
              <a:buFont typeface="Wingdings" pitchFamily="2" charset="2"/>
              <a:buChar char="ü"/>
            </a:pPr>
            <a:r>
              <a:rPr lang="en-US" dirty="0" smtClean="0"/>
              <a:t>Anxiety based procrastination</a:t>
            </a:r>
          </a:p>
          <a:p>
            <a:pPr>
              <a:buFont typeface="Wingdings" pitchFamily="2" charset="2"/>
              <a:buChar char="ü"/>
            </a:pPr>
            <a:r>
              <a:rPr lang="en-US" dirty="0" smtClean="0"/>
              <a:t>Hyper-competitiveness</a:t>
            </a:r>
          </a:p>
          <a:p>
            <a:pPr>
              <a:buFont typeface="Wingdings" pitchFamily="2" charset="2"/>
              <a:buChar char="ü"/>
            </a:pPr>
            <a:r>
              <a:rPr lang="en-US" dirty="0" smtClean="0"/>
              <a:t>“All or Nothing” Thinking</a:t>
            </a:r>
          </a:p>
          <a:p>
            <a:pPr>
              <a:buFont typeface="Wingdings" pitchFamily="2" charset="2"/>
              <a:buChar char="ü"/>
            </a:pPr>
            <a:r>
              <a:rPr lang="en-US" dirty="0" err="1" smtClean="0"/>
              <a:t>Dysregulated</a:t>
            </a:r>
            <a:r>
              <a:rPr lang="en-US" dirty="0" smtClean="0"/>
              <a:t> affect: high distress for perceived “failures”</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Why Does this Happen?</a:t>
            </a:r>
            <a:endParaRPr lang="en-US" dirty="0"/>
          </a:p>
        </p:txBody>
      </p:sp>
      <p:sp>
        <p:nvSpPr>
          <p:cNvPr id="4" name="Subtitle 3"/>
          <p:cNvSpPr>
            <a:spLocks noGrp="1"/>
          </p:cNvSpPr>
          <p:nvPr>
            <p:ph type="subTitle" idx="1"/>
          </p:nvPr>
        </p:nvSpPr>
        <p:spPr/>
        <p:txBody>
          <a:bodyPr/>
          <a:lstStyle/>
          <a:p>
            <a:r>
              <a:rPr lang="en-US" dirty="0" smtClean="0"/>
              <a:t>The Power of the Brain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685800"/>
            <a:ext cx="8229600" cy="5867400"/>
          </a:xfrm>
        </p:spPr>
        <p:txBody>
          <a:bodyPr>
            <a:normAutofit/>
          </a:bodyPr>
          <a:lstStyle/>
          <a:p>
            <a:r>
              <a:rPr lang="en-US" dirty="0" smtClean="0"/>
              <a:t>Designed to keep our body in balance</a:t>
            </a:r>
          </a:p>
          <a:p>
            <a:pPr>
              <a:buNone/>
            </a:pPr>
            <a:endParaRPr lang="en-US" dirty="0" smtClean="0"/>
          </a:p>
          <a:p>
            <a:r>
              <a:rPr lang="en-US" dirty="0" smtClean="0"/>
              <a:t>Our body craves homeostasis</a:t>
            </a:r>
          </a:p>
          <a:p>
            <a:pPr>
              <a:buNone/>
            </a:pPr>
            <a:endParaRPr lang="en-US" dirty="0" smtClean="0"/>
          </a:p>
          <a:p>
            <a:r>
              <a:rPr lang="en-US" dirty="0" smtClean="0"/>
              <a:t>The brain supports </a:t>
            </a:r>
            <a:r>
              <a:rPr lang="en-US" i="1" dirty="0" smtClean="0"/>
              <a:t>adaptive functioning</a:t>
            </a:r>
          </a:p>
          <a:p>
            <a:pPr>
              <a:buNone/>
            </a:pPr>
            <a:endParaRPr lang="en-US" i="1" dirty="0" smtClean="0"/>
          </a:p>
          <a:p>
            <a:r>
              <a:rPr lang="en-US" dirty="0" smtClean="0"/>
              <a:t>It is hardwired to protect us</a:t>
            </a:r>
          </a:p>
          <a:p>
            <a:pPr>
              <a:buNone/>
            </a:pPr>
            <a:endParaRPr lang="en-US" dirty="0" smtClean="0"/>
          </a:p>
          <a:p>
            <a:r>
              <a:rPr lang="en-US" dirty="0" smtClean="0"/>
              <a:t>Often mental health issues are rooted in a neurological pattern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p:txBody>
          <a:bodyPr>
            <a:noAutofit/>
          </a:bodyPr>
          <a:lstStyle/>
          <a:p>
            <a:pPr algn="ctr">
              <a:buNone/>
            </a:pPr>
            <a:r>
              <a:rPr lang="en-US" sz="6600" dirty="0" smtClean="0"/>
              <a:t>Flight, </a:t>
            </a:r>
          </a:p>
          <a:p>
            <a:pPr algn="ctr">
              <a:buNone/>
            </a:pPr>
            <a:r>
              <a:rPr lang="en-US" sz="6600" dirty="0" smtClean="0"/>
              <a:t>Fight, </a:t>
            </a:r>
          </a:p>
          <a:p>
            <a:pPr algn="ctr">
              <a:buNone/>
            </a:pPr>
            <a:r>
              <a:rPr lang="en-US" sz="6600" dirty="0" smtClean="0"/>
              <a:t>or </a:t>
            </a:r>
          </a:p>
          <a:p>
            <a:pPr algn="ctr">
              <a:buNone/>
            </a:pPr>
            <a:r>
              <a:rPr lang="en-US" sz="6600" dirty="0" smtClean="0"/>
              <a:t>Freeze</a:t>
            </a:r>
            <a:endParaRPr lang="en-US" sz="6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Helpful Brain Model</a:t>
            </a:r>
            <a:endParaRPr lang="en-US" dirty="0"/>
          </a:p>
        </p:txBody>
      </p:sp>
      <p:sp>
        <p:nvSpPr>
          <p:cNvPr id="3" name="Content Placeholder 2"/>
          <p:cNvSpPr>
            <a:spLocks noGrp="1"/>
          </p:cNvSpPr>
          <p:nvPr>
            <p:ph idx="1"/>
          </p:nvPr>
        </p:nvSpPr>
        <p:spPr/>
        <p:txBody>
          <a:bodyPr/>
          <a:lstStyle/>
          <a:p>
            <a:pPr algn="ctr">
              <a:buNone/>
            </a:pPr>
            <a:endParaRPr lang="en-US" dirty="0" smtClean="0">
              <a:hlinkClick r:id="rId3"/>
            </a:endParaRPr>
          </a:p>
          <a:p>
            <a:pPr algn="ctr">
              <a:buNone/>
            </a:pPr>
            <a:endParaRPr lang="en-US" dirty="0" smtClean="0">
              <a:hlinkClick r:id="rId3"/>
            </a:endParaRPr>
          </a:p>
          <a:p>
            <a:pPr algn="ctr">
              <a:buNone/>
            </a:pPr>
            <a:endParaRPr lang="en-US" dirty="0" smtClean="0">
              <a:hlinkClick r:id="rId3"/>
            </a:endParaRPr>
          </a:p>
          <a:p>
            <a:pPr algn="ctr">
              <a:buNone/>
            </a:pPr>
            <a:r>
              <a:rPr lang="en-US" dirty="0" smtClean="0">
                <a:hlinkClick r:id="rId4"/>
              </a:rPr>
              <a:t>Dr. Daniel Siegel</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starting place</a:t>
            </a:r>
            <a:endParaRPr lang="en-US" dirty="0"/>
          </a:p>
        </p:txBody>
      </p:sp>
      <p:sp>
        <p:nvSpPr>
          <p:cNvPr id="3" name="Content Placeholder 2"/>
          <p:cNvSpPr>
            <a:spLocks noGrp="1"/>
          </p:cNvSpPr>
          <p:nvPr>
            <p:ph idx="1"/>
          </p:nvPr>
        </p:nvSpPr>
        <p:spPr/>
        <p:txBody>
          <a:bodyPr/>
          <a:lstStyle/>
          <a:p>
            <a:r>
              <a:rPr lang="en-US" dirty="0" smtClean="0"/>
              <a:t>Negativity Bias</a:t>
            </a:r>
          </a:p>
          <a:p>
            <a:r>
              <a:rPr lang="en-US" dirty="0" smtClean="0"/>
              <a:t>Trauma</a:t>
            </a:r>
          </a:p>
          <a:p>
            <a:r>
              <a:rPr lang="en-US" dirty="0" smtClean="0"/>
              <a:t>Attachment disruption</a:t>
            </a:r>
          </a:p>
          <a:p>
            <a:r>
              <a:rPr lang="en-US" dirty="0" smtClean="0"/>
              <a:t>High expectations (internal or external)</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Changing the Brain</a:t>
            </a:r>
            <a:endParaRPr lang="en-US" dirty="0"/>
          </a:p>
        </p:txBody>
      </p:sp>
      <p:sp>
        <p:nvSpPr>
          <p:cNvPr id="3" name="Content Placeholder 2"/>
          <p:cNvSpPr>
            <a:spLocks noGrp="1"/>
          </p:cNvSpPr>
          <p:nvPr>
            <p:ph idx="1"/>
          </p:nvPr>
        </p:nvSpPr>
        <p:spPr>
          <a:xfrm>
            <a:off x="533400" y="1524000"/>
            <a:ext cx="8229600" cy="5059363"/>
          </a:xfrm>
        </p:spPr>
        <p:txBody>
          <a:bodyPr>
            <a:normAutofit/>
          </a:bodyPr>
          <a:lstStyle/>
          <a:p>
            <a:pPr>
              <a:buNone/>
            </a:pPr>
            <a:r>
              <a:rPr lang="en-US" i="1" dirty="0" smtClean="0"/>
              <a:t>We need our brain to have the alarm system, we wouldn’t want to turn if off BUT higher level cortical functions help us moderate it</a:t>
            </a:r>
          </a:p>
          <a:p>
            <a:pPr>
              <a:buNone/>
            </a:pPr>
            <a:endParaRPr lang="en-US" dirty="0" smtClean="0"/>
          </a:p>
          <a:p>
            <a:r>
              <a:rPr lang="en-US" sz="4400" b="1" i="1" dirty="0" smtClean="0"/>
              <a:t>Plasticity</a:t>
            </a:r>
            <a:r>
              <a:rPr lang="en-US" sz="4400" b="1" dirty="0" smtClean="0"/>
              <a:t> </a:t>
            </a:r>
            <a:r>
              <a:rPr lang="en-US" dirty="0" smtClean="0"/>
              <a:t>allows us to strengthen how the brain regulates </a:t>
            </a:r>
          </a:p>
          <a:p>
            <a:pPr>
              <a:buNone/>
            </a:pPr>
            <a:endParaRPr lang="en-US" dirty="0" smtClean="0"/>
          </a:p>
          <a:p>
            <a:r>
              <a:rPr lang="en-US" sz="4800" b="1" i="1" dirty="0" smtClean="0"/>
              <a:t>Pruning </a:t>
            </a:r>
            <a:r>
              <a:rPr lang="en-US" dirty="0" smtClean="0"/>
              <a:t>gets rid of circuits we don’t use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821362"/>
          </a:xfrm>
        </p:spPr>
        <p:txBody>
          <a:bodyPr>
            <a:normAutofit/>
          </a:bodyPr>
          <a:lstStyle/>
          <a:p>
            <a:r>
              <a:rPr lang="en-US" b="1" i="1" dirty="0" smtClean="0"/>
              <a:t>Neither comprehension or learning can take place in an atmosphere of anxiety.</a:t>
            </a:r>
            <a:r>
              <a:rPr lang="en-US" dirty="0" smtClean="0"/>
              <a:t/>
            </a:r>
            <a:br>
              <a:rPr lang="en-US" dirty="0" smtClean="0"/>
            </a:br>
            <a:r>
              <a:rPr lang="en-US" dirty="0" smtClean="0"/>
              <a:t>				</a:t>
            </a:r>
            <a:r>
              <a:rPr lang="en-US" sz="3600" dirty="0" smtClean="0"/>
              <a:t>Rose Kennedy</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Significance of Safe Space</a:t>
            </a:r>
            <a:endParaRPr lang="en-US" dirty="0"/>
          </a:p>
        </p:txBody>
      </p:sp>
      <p:sp>
        <p:nvSpPr>
          <p:cNvPr id="3" name="Content Placeholder 2"/>
          <p:cNvSpPr>
            <a:spLocks noGrp="1"/>
          </p:cNvSpPr>
          <p:nvPr>
            <p:ph idx="1"/>
          </p:nvPr>
        </p:nvSpPr>
        <p:spPr>
          <a:xfrm>
            <a:off x="457200" y="1981200"/>
            <a:ext cx="8229600" cy="4876800"/>
          </a:xfrm>
        </p:spPr>
        <p:txBody>
          <a:bodyPr>
            <a:normAutofit/>
          </a:bodyPr>
          <a:lstStyle/>
          <a:p>
            <a:pPr algn="ctr">
              <a:buNone/>
            </a:pPr>
            <a:r>
              <a:rPr lang="en-US" sz="3600" i="1" dirty="0" smtClean="0"/>
              <a:t>To learn students need to feel safe. When students don’t feel safe, the fight or flight center of the brain, the </a:t>
            </a:r>
            <a:r>
              <a:rPr lang="en-US" sz="3600" i="1" dirty="0" err="1" smtClean="0"/>
              <a:t>amygdala</a:t>
            </a:r>
            <a:r>
              <a:rPr lang="en-US" sz="3600" i="1" dirty="0" smtClean="0"/>
              <a:t>, fires and incapacitates the hippocampus, the new-learning center of the brain. Students then become </a:t>
            </a:r>
            <a:r>
              <a:rPr lang="en-US" sz="3600" b="1" i="1" dirty="0" smtClean="0"/>
              <a:t>survivors vs. learners </a:t>
            </a:r>
            <a:r>
              <a:rPr lang="en-US" sz="3600" i="1" dirty="0" smtClean="0"/>
              <a:t>(Nussbaum, 2012). </a:t>
            </a:r>
            <a:endParaRPr lang="en-US" sz="3600"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533400"/>
            <a:ext cx="7772400" cy="1470025"/>
          </a:xfrm>
        </p:spPr>
        <p:txBody>
          <a:bodyPr/>
          <a:lstStyle/>
          <a:p>
            <a:r>
              <a:rPr lang="en-US" dirty="0" smtClean="0"/>
              <a:t>How can we help?</a:t>
            </a:r>
            <a:endParaRPr lang="en-US" dirty="0"/>
          </a:p>
        </p:txBody>
      </p:sp>
      <p:sp>
        <p:nvSpPr>
          <p:cNvPr id="5" name="Subtitle 4"/>
          <p:cNvSpPr>
            <a:spLocks noGrp="1"/>
          </p:cNvSpPr>
          <p:nvPr>
            <p:ph type="subTitle" idx="1"/>
          </p:nvPr>
        </p:nvSpPr>
        <p:spPr>
          <a:xfrm>
            <a:off x="1371600" y="1981200"/>
            <a:ext cx="6400800" cy="1752600"/>
          </a:xfrm>
        </p:spPr>
        <p:txBody>
          <a:bodyPr/>
          <a:lstStyle/>
          <a:p>
            <a:r>
              <a:rPr lang="en-US" i="1" dirty="0" smtClean="0"/>
              <a:t>Support your child to integrate self care </a:t>
            </a:r>
            <a:endParaRPr lang="en-US" i="1" dirty="0"/>
          </a:p>
        </p:txBody>
      </p:sp>
      <p:pic>
        <p:nvPicPr>
          <p:cNvPr id="3" name="Picture 2"/>
          <p:cNvPicPr>
            <a:picLocks noChangeAspect="1"/>
          </p:cNvPicPr>
          <p:nvPr/>
        </p:nvPicPr>
        <p:blipFill>
          <a:blip r:embed="rId3" cstate="print"/>
          <a:stretch>
            <a:fillRect/>
          </a:stretch>
        </p:blipFill>
        <p:spPr>
          <a:xfrm>
            <a:off x="2286000" y="3098800"/>
            <a:ext cx="4592437" cy="30734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lfhelpdirect.net/sites/default/files/stress1.gif"/>
          <p:cNvPicPr>
            <a:picLocks noChangeAspect="1" noChangeArrowheads="1"/>
          </p:cNvPicPr>
          <p:nvPr/>
        </p:nvPicPr>
        <p:blipFill>
          <a:blip r:embed="rId2" cstate="print"/>
          <a:srcRect/>
          <a:stretch>
            <a:fillRect/>
          </a:stretch>
        </p:blipFill>
        <p:spPr bwMode="auto">
          <a:xfrm>
            <a:off x="171449" y="1371600"/>
            <a:ext cx="8743951" cy="5334001"/>
          </a:xfrm>
          <a:prstGeom prst="rect">
            <a:avLst/>
          </a:prstGeom>
          <a:noFill/>
          <a:ln w="9525">
            <a:noFill/>
            <a:miter lim="800000"/>
            <a:headEnd/>
            <a:tailEnd/>
          </a:ln>
        </p:spPr>
      </p:pic>
      <p:sp>
        <p:nvSpPr>
          <p:cNvPr id="5" name="Title 4"/>
          <p:cNvSpPr>
            <a:spLocks noGrp="1"/>
          </p:cNvSpPr>
          <p:nvPr>
            <p:ph type="title"/>
          </p:nvPr>
        </p:nvSpPr>
        <p:spPr/>
        <p:txBody>
          <a:bodyPr/>
          <a:lstStyle/>
          <a:p>
            <a:r>
              <a:rPr lang="en-US" dirty="0" smtClean="0"/>
              <a:t>Anxiety Curve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202362"/>
          </a:xfrm>
        </p:spPr>
        <p:txBody>
          <a:bodyPr/>
          <a:lstStyle/>
          <a:p>
            <a:r>
              <a:rPr lang="en-US" dirty="0" smtClean="0"/>
              <a:t>….</a:t>
            </a:r>
            <a:r>
              <a:rPr lang="en-US" i="1" dirty="0" smtClean="0"/>
              <a:t>teach me HOW to </a:t>
            </a:r>
            <a:br>
              <a:rPr lang="en-US" i="1" dirty="0" smtClean="0"/>
            </a:br>
            <a:r>
              <a:rPr lang="en-US" i="1" dirty="0" smtClean="0"/>
              <a:t>calm down</a:t>
            </a:r>
            <a:br>
              <a:rPr lang="en-US" i="1" dirty="0" smtClean="0"/>
            </a:br>
            <a:r>
              <a:rPr lang="en-US" i="1" dirty="0" smtClean="0"/>
              <a:t>don’t just TELL</a:t>
            </a:r>
            <a:br>
              <a:rPr lang="en-US" i="1" dirty="0" smtClean="0"/>
            </a:br>
            <a:r>
              <a:rPr lang="en-US" i="1" dirty="0" smtClean="0"/>
              <a:t>me to…</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sz="4000" i="1" dirty="0" smtClean="0"/>
              <a:t>Understanding the Triad</a:t>
            </a:r>
            <a:r>
              <a:rPr lang="en-US" i="1" dirty="0" smtClean="0"/>
              <a:t/>
            </a:r>
            <a:br>
              <a:rPr lang="en-US" i="1" dirty="0" smtClean="0"/>
            </a:br>
            <a:r>
              <a:rPr lang="en-US" i="1" dirty="0" smtClean="0"/>
              <a:t>S.O.S</a:t>
            </a:r>
            <a:br>
              <a:rPr lang="en-US" i="1" dirty="0" smtClean="0"/>
            </a:br>
            <a:r>
              <a:rPr lang="en-US" dirty="0" smtClean="0"/>
              <a:t>STOP….OBSERVE….SHIFT</a:t>
            </a:r>
            <a:br>
              <a:rPr lang="en-US" dirty="0" smtClean="0"/>
            </a:br>
            <a:endParaRPr lang="en-US" i="1" dirty="0"/>
          </a:p>
        </p:txBody>
      </p:sp>
      <p:graphicFrame>
        <p:nvGraphicFramePr>
          <p:cNvPr id="4" name="Content Placeholder 3"/>
          <p:cNvGraphicFramePr>
            <a:graphicFrameLocks noGrp="1"/>
          </p:cNvGraphicFramePr>
          <p:nvPr>
            <p:ph idx="1"/>
          </p:nvPr>
        </p:nvGraphicFramePr>
        <p:xfrm>
          <a:off x="381000" y="21336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Shifting the Triad: </a:t>
            </a:r>
            <a:r>
              <a:rPr lang="en-US" i="1" dirty="0" smtClean="0"/>
              <a:t>Modifying thoughts</a:t>
            </a:r>
            <a:endParaRPr lang="en-US" i="1" dirty="0"/>
          </a:p>
        </p:txBody>
      </p:sp>
      <p:graphicFrame>
        <p:nvGraphicFramePr>
          <p:cNvPr id="4" name="Content Placeholder 3"/>
          <p:cNvGraphicFramePr>
            <a:graphicFrameLocks noGrp="1"/>
          </p:cNvGraphicFramePr>
          <p:nvPr>
            <p:ph idx="1"/>
          </p:nvPr>
        </p:nvGraphicFramePr>
        <p:xfrm>
          <a:off x="457200" y="1600200"/>
          <a:ext cx="8229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Taming the Mind</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ü"/>
            </a:pPr>
            <a:r>
              <a:rPr lang="en-US" dirty="0" smtClean="0"/>
              <a:t>Cognitive reframing</a:t>
            </a:r>
          </a:p>
          <a:p>
            <a:pPr>
              <a:buFont typeface="Wingdings" pitchFamily="2" charset="2"/>
              <a:buChar char="ü"/>
            </a:pPr>
            <a:r>
              <a:rPr lang="en-US" dirty="0" smtClean="0"/>
              <a:t>Interrupt the negative pattern</a:t>
            </a:r>
          </a:p>
          <a:p>
            <a:pPr>
              <a:buFont typeface="Wingdings" pitchFamily="2" charset="2"/>
              <a:buChar char="ü"/>
            </a:pPr>
            <a:r>
              <a:rPr lang="en-US" dirty="0" smtClean="0"/>
              <a:t>Retrain the pattern</a:t>
            </a:r>
          </a:p>
          <a:p>
            <a:pPr>
              <a:buFont typeface="Wingdings" pitchFamily="2" charset="2"/>
              <a:buChar char="ü"/>
            </a:pPr>
            <a:endParaRPr lang="en-US" dirty="0" smtClean="0"/>
          </a:p>
          <a:p>
            <a:pPr algn="ctr">
              <a:buNone/>
            </a:pPr>
            <a:endParaRPr lang="en-US" dirty="0" smtClean="0"/>
          </a:p>
          <a:p>
            <a:pPr>
              <a:buNone/>
            </a:pPr>
            <a:r>
              <a:rPr lang="en-US" i="1" dirty="0" smtClean="0"/>
              <a:t>Car analogy—automatic to manual</a:t>
            </a:r>
          </a:p>
          <a:p>
            <a:pPr algn="ctr">
              <a:buNone/>
            </a:pPr>
            <a:endParaRPr lang="en-US" dirty="0" smtClean="0"/>
          </a:p>
          <a:p>
            <a:pPr algn="ctr">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Shifting the Triad: </a:t>
            </a:r>
            <a:r>
              <a:rPr lang="en-US" i="1" dirty="0" smtClean="0"/>
              <a:t>Modifying Thoughts</a:t>
            </a:r>
            <a:endParaRPr lang="en-US" dirty="0"/>
          </a:p>
        </p:txBody>
      </p:sp>
      <p:sp>
        <p:nvSpPr>
          <p:cNvPr id="3" name="Content Placeholder 2"/>
          <p:cNvSpPr>
            <a:spLocks noGrp="1"/>
          </p:cNvSpPr>
          <p:nvPr>
            <p:ph idx="1"/>
          </p:nvPr>
        </p:nvSpPr>
        <p:spPr>
          <a:xfrm>
            <a:off x="304800" y="1600200"/>
            <a:ext cx="8686800" cy="4525963"/>
          </a:xfrm>
        </p:spPr>
        <p:txBody>
          <a:bodyPr/>
          <a:lstStyle/>
          <a:p>
            <a:pPr>
              <a:buNone/>
            </a:pPr>
            <a:r>
              <a:rPr lang="en-US" b="1" dirty="0" smtClean="0"/>
              <a:t>Cognitive Behavioral Therapy</a:t>
            </a:r>
          </a:p>
          <a:p>
            <a:pPr>
              <a:buNone/>
            </a:pPr>
            <a:r>
              <a:rPr lang="en-US" dirty="0" smtClean="0"/>
              <a:t>Changing thinking (cognition) to influence behavior</a:t>
            </a:r>
          </a:p>
          <a:p>
            <a:pPr>
              <a:buNone/>
            </a:pPr>
            <a:endParaRPr lang="en-US" dirty="0" smtClean="0"/>
          </a:p>
          <a:p>
            <a:pPr>
              <a:buNone/>
            </a:pPr>
            <a:r>
              <a:rPr lang="en-US" dirty="0" smtClean="0"/>
              <a:t>Trying to </a:t>
            </a:r>
            <a:r>
              <a:rPr lang="en-US" b="1" i="1" dirty="0" smtClean="0"/>
              <a:t>judge perceived threats using a more rational scale</a:t>
            </a:r>
            <a:r>
              <a:rPr lang="en-US" dirty="0" smtClean="0"/>
              <a:t> or creating an emotional distance from certain fears/beliefs/feelings i.e. putting things in a new, more </a:t>
            </a:r>
            <a:r>
              <a:rPr lang="en-US" b="1" dirty="0" smtClean="0"/>
              <a:t>balanced perspective</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914400"/>
          </a:xfrm>
        </p:spPr>
        <p:txBody>
          <a:bodyPr>
            <a:normAutofit fontScale="90000"/>
          </a:bodyPr>
          <a:lstStyle/>
          <a:p>
            <a:r>
              <a:rPr lang="en-US" dirty="0" smtClean="0"/>
              <a:t>Cognitive Reframing</a:t>
            </a:r>
            <a:br>
              <a:rPr lang="en-US" dirty="0" smtClean="0"/>
            </a:br>
            <a:r>
              <a:rPr lang="en-US" sz="1600" dirty="0" smtClean="0"/>
              <a:t>Adapted from: </a:t>
            </a:r>
            <a:r>
              <a:rPr lang="de-DE" sz="1600" dirty="0" smtClean="0"/>
              <a:t>D. Bilsker, M. Gilbert, D. Worling &amp; E. J. Garland</a:t>
            </a:r>
            <a:endParaRPr lang="en-US" dirty="0"/>
          </a:p>
        </p:txBody>
      </p:sp>
      <p:graphicFrame>
        <p:nvGraphicFramePr>
          <p:cNvPr id="4" name="Content Placeholder 3"/>
          <p:cNvGraphicFramePr>
            <a:graphicFrameLocks noGrp="1"/>
          </p:cNvGraphicFramePr>
          <p:nvPr>
            <p:ph idx="1"/>
          </p:nvPr>
        </p:nvGraphicFramePr>
        <p:xfrm>
          <a:off x="304800" y="1219200"/>
          <a:ext cx="8458200" cy="5282320"/>
        </p:xfrm>
        <a:graphic>
          <a:graphicData uri="http://schemas.openxmlformats.org/drawingml/2006/table">
            <a:tbl>
              <a:tblPr firstRow="1" bandRow="1">
                <a:tableStyleId>{5C22544A-7EE6-4342-B048-85BDC9FD1C3A}</a:tableStyleId>
              </a:tblPr>
              <a:tblGrid>
                <a:gridCol w="1295400"/>
                <a:gridCol w="4343400"/>
                <a:gridCol w="2819400"/>
              </a:tblGrid>
              <a:tr h="604940">
                <a:tc>
                  <a:txBody>
                    <a:bodyPr/>
                    <a:lstStyle/>
                    <a:p>
                      <a:r>
                        <a:rPr lang="en-US" dirty="0" smtClean="0"/>
                        <a:t>Situation</a:t>
                      </a:r>
                      <a:endParaRPr lang="en-US" dirty="0"/>
                    </a:p>
                  </a:txBody>
                  <a:tcPr/>
                </a:tc>
                <a:tc>
                  <a:txBody>
                    <a:bodyPr/>
                    <a:lstStyle/>
                    <a:p>
                      <a:r>
                        <a:rPr lang="en-US" baseline="0" dirty="0" smtClean="0"/>
                        <a:t> Thoughts</a:t>
                      </a:r>
                    </a:p>
                    <a:p>
                      <a:r>
                        <a:rPr lang="en-US" baseline="0" dirty="0" smtClean="0"/>
                        <a:t>Thinking Error</a:t>
                      </a:r>
                      <a:endParaRPr lang="en-US" dirty="0"/>
                    </a:p>
                  </a:txBody>
                  <a:tcPr/>
                </a:tc>
                <a:tc>
                  <a:txBody>
                    <a:bodyPr/>
                    <a:lstStyle/>
                    <a:p>
                      <a:r>
                        <a:rPr lang="en-US" dirty="0" smtClean="0"/>
                        <a:t>Realistic Thoughts</a:t>
                      </a:r>
                      <a:endParaRPr lang="en-US" dirty="0"/>
                    </a:p>
                  </a:txBody>
                  <a:tcPr/>
                </a:tc>
              </a:tr>
              <a:tr h="4642240">
                <a:tc>
                  <a:txBody>
                    <a:bodyPr/>
                    <a:lstStyle/>
                    <a:p>
                      <a:endParaRPr lang="en-US" sz="2000" dirty="0"/>
                    </a:p>
                  </a:txBody>
                  <a:tcPr/>
                </a:tc>
                <a:tc>
                  <a:txBody>
                    <a:bodyPr/>
                    <a:lstStyle/>
                    <a:p>
                      <a:pPr>
                        <a:buNone/>
                      </a:pPr>
                      <a:r>
                        <a:rPr lang="en-US" sz="2800" b="1" dirty="0" smtClean="0"/>
                        <a:t>All or Nothing Thinking</a:t>
                      </a:r>
                      <a:endParaRPr lang="en-US" sz="2800" b="0" dirty="0" smtClean="0"/>
                    </a:p>
                    <a:p>
                      <a:pPr>
                        <a:buNone/>
                      </a:pPr>
                      <a:r>
                        <a:rPr lang="en-US" sz="2800" b="1" dirty="0" smtClean="0"/>
                        <a:t>Overgeneralization</a:t>
                      </a:r>
                    </a:p>
                    <a:p>
                      <a:pPr>
                        <a:buNone/>
                      </a:pPr>
                      <a:r>
                        <a:rPr lang="en-US" sz="2800" b="1" dirty="0" smtClean="0"/>
                        <a:t>Disqualifying the positive</a:t>
                      </a:r>
                    </a:p>
                    <a:p>
                      <a:pPr>
                        <a:buNone/>
                      </a:pPr>
                      <a:r>
                        <a:rPr lang="en-US" sz="2800" b="1" dirty="0" smtClean="0"/>
                        <a:t>Jumping to conclusions</a:t>
                      </a:r>
                    </a:p>
                    <a:p>
                      <a:endParaRPr lang="en-US" sz="2000" dirty="0"/>
                    </a:p>
                  </a:txBody>
                  <a:tcPr/>
                </a:tc>
                <a:tc>
                  <a:txBody>
                    <a:bodyPr/>
                    <a:lstStyle/>
                    <a:p>
                      <a:r>
                        <a:rPr lang="en-US" sz="2100" b="1" kern="1200" baseline="0" dirty="0" smtClean="0">
                          <a:solidFill>
                            <a:schemeClr val="dk1"/>
                          </a:solidFill>
                          <a:latin typeface="+mn-lt"/>
                          <a:ea typeface="+mn-ea"/>
                          <a:cs typeface="+mn-cs"/>
                        </a:rPr>
                        <a:t>What proof do I have? </a:t>
                      </a:r>
                    </a:p>
                    <a:p>
                      <a:endParaRPr lang="en-US" sz="2100" b="1" kern="1200" baseline="0" dirty="0" smtClean="0">
                        <a:solidFill>
                          <a:schemeClr val="dk1"/>
                        </a:solidFill>
                        <a:latin typeface="+mn-lt"/>
                        <a:ea typeface="+mn-ea"/>
                        <a:cs typeface="+mn-cs"/>
                      </a:endParaRPr>
                    </a:p>
                    <a:p>
                      <a:r>
                        <a:rPr lang="en-US" sz="2100" b="1" kern="1200" baseline="0" dirty="0" smtClean="0">
                          <a:solidFill>
                            <a:schemeClr val="dk1"/>
                          </a:solidFill>
                          <a:latin typeface="+mn-lt"/>
                          <a:ea typeface="+mn-ea"/>
                          <a:cs typeface="+mn-cs"/>
                        </a:rPr>
                        <a:t>Would most people agree with this thought?</a:t>
                      </a:r>
                    </a:p>
                    <a:p>
                      <a:endParaRPr lang="en-US" sz="2100" b="1" kern="1200" baseline="0" dirty="0" smtClean="0">
                        <a:solidFill>
                          <a:schemeClr val="dk1"/>
                        </a:solidFill>
                        <a:latin typeface="+mn-lt"/>
                        <a:ea typeface="+mn-ea"/>
                        <a:cs typeface="+mn-cs"/>
                      </a:endParaRPr>
                    </a:p>
                    <a:p>
                      <a:r>
                        <a:rPr lang="en-US" sz="2100" b="1" kern="1200" baseline="0" dirty="0" smtClean="0">
                          <a:solidFill>
                            <a:schemeClr val="dk1"/>
                          </a:solidFill>
                          <a:latin typeface="+mn-lt"/>
                          <a:ea typeface="+mn-ea"/>
                          <a:cs typeface="+mn-cs"/>
                        </a:rPr>
                        <a:t>If not, what would be a more realistic thought? </a:t>
                      </a:r>
                    </a:p>
                    <a:p>
                      <a:endParaRPr lang="en-US" sz="2100" b="1" kern="1200" baseline="0" dirty="0" smtClean="0">
                        <a:solidFill>
                          <a:schemeClr val="dk1"/>
                        </a:solidFill>
                        <a:latin typeface="+mn-lt"/>
                        <a:ea typeface="+mn-ea"/>
                        <a:cs typeface="+mn-cs"/>
                      </a:endParaRPr>
                    </a:p>
                    <a:p>
                      <a:r>
                        <a:rPr lang="en-US" sz="2100" b="1" kern="1200" baseline="0" dirty="0" smtClean="0">
                          <a:solidFill>
                            <a:schemeClr val="dk1"/>
                          </a:solidFill>
                          <a:latin typeface="+mn-lt"/>
                          <a:ea typeface="+mn-ea"/>
                          <a:cs typeface="+mn-cs"/>
                        </a:rPr>
                        <a:t>What would I say to a friend in a similar situation?</a:t>
                      </a:r>
                    </a:p>
                    <a:p>
                      <a:endParaRPr lang="en-US" sz="2100" b="1" kern="1200" baseline="0" dirty="0" smtClean="0">
                        <a:solidFill>
                          <a:schemeClr val="dk1"/>
                        </a:solidFill>
                        <a:latin typeface="+mn-lt"/>
                        <a:ea typeface="+mn-ea"/>
                        <a:cs typeface="+mn-cs"/>
                      </a:endParaRPr>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lstStyle/>
          <a:p>
            <a:r>
              <a:rPr lang="en-US" dirty="0" smtClean="0"/>
              <a:t>Self Compassion</a:t>
            </a:r>
            <a:endParaRPr lang="en-US" dirty="0"/>
          </a:p>
        </p:txBody>
      </p:sp>
      <p:sp>
        <p:nvSpPr>
          <p:cNvPr id="3" name="Content Placeholder 2"/>
          <p:cNvSpPr>
            <a:spLocks noGrp="1"/>
          </p:cNvSpPr>
          <p:nvPr>
            <p:ph idx="1"/>
          </p:nvPr>
        </p:nvSpPr>
        <p:spPr>
          <a:xfrm>
            <a:off x="381000" y="1524000"/>
            <a:ext cx="8229600" cy="4419600"/>
          </a:xfrm>
        </p:spPr>
        <p:txBody>
          <a:bodyPr>
            <a:normAutofit/>
          </a:bodyPr>
          <a:lstStyle/>
          <a:p>
            <a:pPr algn="ctr">
              <a:buNone/>
            </a:pPr>
            <a:r>
              <a:rPr lang="en-US" sz="4400" i="1" dirty="0" smtClean="0"/>
              <a:t>Not about judging ourselves positively, but a way of relating to ourselves kindly, embracing  ourselves lovingly flaws and all</a:t>
            </a:r>
          </a:p>
          <a:p>
            <a:pPr>
              <a:buNone/>
            </a:pPr>
            <a:endParaRPr lang="en-US" dirty="0" smtClean="0"/>
          </a:p>
          <a:p>
            <a:pPr>
              <a:buNone/>
            </a:pPr>
            <a:endParaRPr lang="en-US" dirty="0"/>
          </a:p>
        </p:txBody>
      </p:sp>
      <p:pic>
        <p:nvPicPr>
          <p:cNvPr id="4" name="Picture 3"/>
          <p:cNvPicPr>
            <a:picLocks noChangeAspect="1"/>
          </p:cNvPicPr>
          <p:nvPr/>
        </p:nvPicPr>
        <p:blipFill>
          <a:blip r:embed="rId3" cstate="print"/>
          <a:stretch>
            <a:fillRect/>
          </a:stretch>
        </p:blipFill>
        <p:spPr>
          <a:xfrm>
            <a:off x="3352800" y="4572000"/>
            <a:ext cx="2781300" cy="18542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Shifting the Triad: </a:t>
            </a:r>
            <a:r>
              <a:rPr lang="en-US" i="1" dirty="0" smtClean="0"/>
              <a:t>Modifying Physiology</a:t>
            </a:r>
            <a:endParaRPr lang="en-US" dirty="0"/>
          </a:p>
        </p:txBody>
      </p:sp>
      <p:graphicFrame>
        <p:nvGraphicFramePr>
          <p:cNvPr id="4" name="Content Placeholder 3"/>
          <p:cNvGraphicFramePr>
            <a:graphicFrameLocks noGrp="1"/>
          </p:cNvGraphicFramePr>
          <p:nvPr>
            <p:ph idx="1"/>
          </p:nvPr>
        </p:nvGraphicFramePr>
        <p:xfrm>
          <a:off x="457200" y="1600200"/>
          <a:ext cx="8229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Take up Smoking</a:t>
            </a:r>
            <a:endParaRPr lang="en-US"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a:buNone/>
            </a:pPr>
            <a:r>
              <a:rPr lang="en-US" dirty="0" smtClean="0"/>
              <a:t>Just kidding!</a:t>
            </a:r>
          </a:p>
          <a:p>
            <a:pPr>
              <a:buNone/>
            </a:pPr>
            <a:endParaRPr lang="en-US" dirty="0" smtClean="0"/>
          </a:p>
          <a:p>
            <a:pPr>
              <a:buNone/>
            </a:pPr>
            <a:r>
              <a:rPr lang="en-US" dirty="0" smtClean="0"/>
              <a:t>Why this works:</a:t>
            </a:r>
          </a:p>
          <a:p>
            <a:pPr>
              <a:buNone/>
            </a:pPr>
            <a:endParaRPr lang="en-US" dirty="0" smtClean="0"/>
          </a:p>
          <a:p>
            <a:pPr>
              <a:buNone/>
            </a:pPr>
            <a:endParaRPr lang="en-US" dirty="0" smtClean="0"/>
          </a:p>
          <a:p>
            <a:pPr>
              <a:buNone/>
            </a:pPr>
            <a:endParaRPr lang="en-US" dirty="0" smtClean="0"/>
          </a:p>
          <a:p>
            <a:pPr>
              <a:buFont typeface="Wingdings" pitchFamily="2" charset="2"/>
              <a:buChar char="Ø"/>
            </a:pPr>
            <a:r>
              <a:rPr lang="en-US" dirty="0" smtClean="0"/>
              <a:t>Taking a break physically from place/environment which generates stress</a:t>
            </a:r>
          </a:p>
          <a:p>
            <a:pPr>
              <a:buFont typeface="Wingdings" pitchFamily="2" charset="2"/>
              <a:buChar char="Ø"/>
            </a:pPr>
            <a:r>
              <a:rPr lang="en-US" dirty="0" smtClean="0"/>
              <a:t>Deep breathing</a:t>
            </a:r>
          </a:p>
          <a:p>
            <a:pPr>
              <a:buNone/>
            </a:pPr>
            <a:endParaRPr lang="en-US" dirty="0" smtClean="0"/>
          </a:p>
          <a:p>
            <a:pPr>
              <a:buNone/>
            </a:pPr>
            <a:r>
              <a:rPr lang="en-US" dirty="0" smtClean="0"/>
              <a:t>Let’s practice…</a:t>
            </a:r>
          </a:p>
          <a:p>
            <a:pPr>
              <a:buNone/>
            </a:pPr>
            <a:r>
              <a:rPr lang="en-US" dirty="0" smtClean="0">
                <a:solidFill>
                  <a:srgbClr val="FF0000"/>
                </a:solidFill>
              </a:rPr>
              <a:t>4, 7, 8 Breathing</a:t>
            </a:r>
          </a:p>
          <a:p>
            <a:pPr>
              <a:buNone/>
            </a:pPr>
            <a:endParaRPr lang="en-US" dirty="0"/>
          </a:p>
        </p:txBody>
      </p:sp>
      <p:pic>
        <p:nvPicPr>
          <p:cNvPr id="4" name="irc_mi" descr="http://timewellness.files.wordpress.com/2011/11/deep-breathing.jpg?w=307">
            <a:hlinkClick r:id="rId3"/>
          </p:cNvPr>
          <p:cNvPicPr/>
          <p:nvPr/>
        </p:nvPicPr>
        <p:blipFill>
          <a:blip r:embed="rId4" cstate="print"/>
          <a:srcRect/>
          <a:stretch>
            <a:fillRect/>
          </a:stretch>
        </p:blipFill>
        <p:spPr bwMode="auto">
          <a:xfrm>
            <a:off x="4343400" y="1371600"/>
            <a:ext cx="38354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Modifying Physiology/Sensation</a:t>
            </a:r>
            <a:br>
              <a:rPr lang="en-US" dirty="0" smtClean="0"/>
            </a:br>
            <a:r>
              <a:rPr lang="en-US" i="1" dirty="0" smtClean="0"/>
              <a:t>Habituation</a:t>
            </a:r>
            <a:endParaRPr lang="en-US" i="1" dirty="0"/>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r>
              <a:rPr lang="en-US" dirty="0" smtClean="0"/>
              <a:t>A reduction of a person’s physiological response to a repeated specific stimulus</a:t>
            </a:r>
          </a:p>
          <a:p>
            <a:pPr>
              <a:buNone/>
            </a:pPr>
            <a:endParaRPr lang="en-US" dirty="0" smtClean="0"/>
          </a:p>
          <a:p>
            <a:r>
              <a:rPr lang="en-US" dirty="0" smtClean="0"/>
              <a:t>We can change the way we experience a stimulus/stressor/anxiety invoking event by controlled, repeated gradual exposures</a:t>
            </a:r>
          </a:p>
          <a:p>
            <a:pPr>
              <a:buNone/>
            </a:pPr>
            <a:endParaRPr lang="en-US" dirty="0" smtClean="0"/>
          </a:p>
          <a:p>
            <a:r>
              <a:rPr lang="en-US" dirty="0" smtClean="0"/>
              <a:t>Pairing NEGATIVE stimulus with a POSITIVE stimulus to retrain the brain</a:t>
            </a:r>
          </a:p>
          <a:p>
            <a:pPr>
              <a:buNone/>
            </a:pPr>
            <a:endParaRPr lang="en-US" i="1" dirty="0" smtClean="0"/>
          </a:p>
          <a:p>
            <a:pPr>
              <a:buNone/>
            </a:pPr>
            <a:r>
              <a:rPr lang="en-US" i="1" dirty="0" smtClean="0"/>
              <a:t>Analogy: cold lake</a:t>
            </a:r>
            <a:endParaRPr lang="en-US"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Shifting the Triad: </a:t>
            </a:r>
            <a:r>
              <a:rPr lang="en-US" i="1" dirty="0" smtClean="0"/>
              <a:t>Modifying </a:t>
            </a:r>
            <a:r>
              <a:rPr lang="en-US" i="1" dirty="0" err="1" smtClean="0"/>
              <a:t>Behaviour</a:t>
            </a:r>
            <a:endParaRPr lang="en-US" i="1" dirty="0"/>
          </a:p>
        </p:txBody>
      </p:sp>
      <p:graphicFrame>
        <p:nvGraphicFramePr>
          <p:cNvPr id="4" name="Content Placeholder 3"/>
          <p:cNvGraphicFramePr>
            <a:graphicFrameLocks noGrp="1"/>
          </p:cNvGraphicFramePr>
          <p:nvPr>
            <p:ph idx="1"/>
          </p:nvPr>
        </p:nvGraphicFramePr>
        <p:xfrm>
          <a:off x="457200" y="1600200"/>
          <a:ext cx="8229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Mindfulness</a:t>
            </a:r>
            <a:endParaRPr lang="en-US" dirty="0"/>
          </a:p>
        </p:txBody>
      </p:sp>
      <p:sp>
        <p:nvSpPr>
          <p:cNvPr id="3" name="Content Placeholder 2"/>
          <p:cNvSpPr>
            <a:spLocks noGrp="1"/>
          </p:cNvSpPr>
          <p:nvPr>
            <p:ph idx="1"/>
          </p:nvPr>
        </p:nvSpPr>
        <p:spPr/>
        <p:txBody>
          <a:bodyPr>
            <a:normAutofit/>
          </a:bodyPr>
          <a:lstStyle/>
          <a:p>
            <a:r>
              <a:rPr lang="en-US" dirty="0" smtClean="0">
                <a:solidFill>
                  <a:srgbClr val="FF0000"/>
                </a:solidFill>
              </a:rPr>
              <a:t>A seated meditation may be easiest  OR a body scan</a:t>
            </a:r>
          </a:p>
          <a:p>
            <a:pPr>
              <a:buNone/>
            </a:pPr>
            <a:r>
              <a:rPr lang="en-US" dirty="0" smtClean="0">
                <a:solidFill>
                  <a:srgbClr val="FF0000"/>
                </a:solidFill>
                <a:hlinkClick r:id="rId3"/>
              </a:rPr>
              <a:t>Seated Body Scan</a:t>
            </a:r>
            <a:endParaRPr lang="en-US" dirty="0" smtClean="0">
              <a:solidFill>
                <a:srgbClr val="FF0000"/>
              </a:solidFill>
            </a:endParaRPr>
          </a:p>
          <a:p>
            <a:pPr>
              <a:buNone/>
            </a:pPr>
            <a:endParaRPr lang="en-US" dirty="0" smtClean="0">
              <a:solidFill>
                <a:srgbClr val="FF0000"/>
              </a:solidFill>
            </a:endParaRPr>
          </a:p>
          <a:p>
            <a:r>
              <a:rPr lang="en-CA" dirty="0" err="1" smtClean="0"/>
              <a:t>MARC.ucla</a:t>
            </a:r>
            <a:r>
              <a:rPr lang="en-CA" dirty="0" smtClean="0"/>
              <a:t> (Mindfulness Awareness Resource Centre) meditation recordings iTunes U</a:t>
            </a:r>
            <a:endParaRPr lang="en-US" dirty="0" smtClean="0"/>
          </a:p>
          <a:p>
            <a:pPr algn="ctr">
              <a:buNone/>
            </a:pPr>
            <a:r>
              <a:rPr lang="en-CA" dirty="0" smtClean="0">
                <a:hlinkClick r:id="rId4"/>
              </a:rPr>
              <a:t>Guided Mindfulness </a:t>
            </a:r>
            <a:r>
              <a:rPr lang="en-CA" dirty="0" smtClean="0"/>
              <a:t> </a:t>
            </a:r>
          </a:p>
          <a:p>
            <a:pPr algn="ctr">
              <a:buNone/>
            </a:pPr>
            <a:r>
              <a:rPr lang="en-CA" dirty="0" smtClean="0"/>
              <a:t>(free audio guided meditations)</a:t>
            </a:r>
            <a:endParaRPr lang="en-US" dirty="0" smtClean="0"/>
          </a:p>
          <a:p>
            <a:pPr>
              <a:buNone/>
            </a:pPr>
            <a:endParaRPr lang="en-US" dirty="0">
              <a:solidFill>
                <a:srgbClr val="FF0000"/>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Modifying Actions</a:t>
            </a:r>
            <a:br>
              <a:rPr lang="en-US" dirty="0" smtClean="0"/>
            </a:br>
            <a:r>
              <a:rPr lang="en-US" i="1" dirty="0" smtClean="0"/>
              <a:t>Cycle of Avoidance/Escape</a:t>
            </a:r>
            <a:endParaRPr lang="en-US" i="1" dirty="0"/>
          </a:p>
        </p:txBody>
      </p:sp>
      <p:sp>
        <p:nvSpPr>
          <p:cNvPr id="3" name="Content Placeholder 2"/>
          <p:cNvSpPr>
            <a:spLocks noGrp="1"/>
          </p:cNvSpPr>
          <p:nvPr>
            <p:ph idx="1"/>
          </p:nvPr>
        </p:nvSpPr>
        <p:spPr>
          <a:xfrm>
            <a:off x="457200" y="1905000"/>
            <a:ext cx="8229600" cy="4724400"/>
          </a:xfrm>
        </p:spPr>
        <p:txBody>
          <a:bodyPr>
            <a:normAutofit fontScale="85000" lnSpcReduction="20000"/>
          </a:bodyPr>
          <a:lstStyle/>
          <a:p>
            <a:r>
              <a:rPr lang="en-US" dirty="0" smtClean="0"/>
              <a:t>This is the behavior that follows thoughts and sensations of anxiety/depression</a:t>
            </a:r>
          </a:p>
          <a:p>
            <a:r>
              <a:rPr lang="en-US" dirty="0" smtClean="0"/>
              <a:t>Understandable as it relieves the “pressure”</a:t>
            </a:r>
          </a:p>
          <a:p>
            <a:r>
              <a:rPr lang="en-US" dirty="0" smtClean="0"/>
              <a:t>Difficult to break but important to move towards new ways of responding (face it to erase it!)</a:t>
            </a:r>
          </a:p>
          <a:p>
            <a:r>
              <a:rPr lang="en-US" dirty="0" smtClean="0"/>
              <a:t>Small, measured steps in confronting this (</a:t>
            </a:r>
            <a:r>
              <a:rPr lang="en-US" b="1" i="1" dirty="0" smtClean="0"/>
              <a:t>exposure hierarchy</a:t>
            </a:r>
            <a:r>
              <a:rPr lang="en-US" dirty="0" smtClean="0"/>
              <a:t>)</a:t>
            </a:r>
          </a:p>
          <a:p>
            <a:r>
              <a:rPr lang="en-US" dirty="0" smtClean="0"/>
              <a:t>It will be hard to see a student in distress, be prepared—you staying calm and moving forward is reassuring, sends the message there is nothing to fear</a:t>
            </a:r>
          </a:p>
          <a:p>
            <a:endParaRPr lang="en-US" dirty="0" smtClean="0"/>
          </a:p>
          <a:p>
            <a:pPr>
              <a:buNone/>
            </a:pPr>
            <a:r>
              <a:rPr lang="en-US" i="1" dirty="0" smtClean="0"/>
              <a:t>Analogy-learning to ride a bike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Quit hits to support brain health…</a:t>
            </a:r>
            <a:endParaRPr lang="en-US" dirty="0"/>
          </a:p>
        </p:txBody>
      </p:sp>
      <p:sp>
        <p:nvSpPr>
          <p:cNvPr id="3" name="Content Placeholder 2"/>
          <p:cNvSpPr>
            <a:spLocks noGrp="1"/>
          </p:cNvSpPr>
          <p:nvPr>
            <p:ph idx="1"/>
          </p:nvPr>
        </p:nvSpPr>
        <p:spPr/>
        <p:txBody>
          <a:bodyPr>
            <a:normAutofit fontScale="92500" lnSpcReduction="20000"/>
          </a:bodyPr>
          <a:lstStyle/>
          <a:p>
            <a:r>
              <a:rPr lang="en-US" b="1" i="1" dirty="0" smtClean="0"/>
              <a:t>The Joy List</a:t>
            </a:r>
          </a:p>
          <a:p>
            <a:r>
              <a:rPr lang="en-US" b="1" i="1" dirty="0" smtClean="0"/>
              <a:t>The Random Act of Kindness</a:t>
            </a:r>
            <a:endParaRPr lang="en-US" dirty="0" smtClean="0"/>
          </a:p>
          <a:p>
            <a:r>
              <a:rPr lang="en-US" b="1" i="1" dirty="0" smtClean="0"/>
              <a:t>The Strengths List</a:t>
            </a:r>
            <a:endParaRPr lang="en-US" dirty="0" smtClean="0"/>
          </a:p>
          <a:p>
            <a:r>
              <a:rPr lang="en-US" b="1" i="1" dirty="0" smtClean="0"/>
              <a:t>The Savoring</a:t>
            </a:r>
          </a:p>
          <a:p>
            <a:r>
              <a:rPr lang="en-US" b="1" i="1" dirty="0" smtClean="0"/>
              <a:t>The Social Support Squad</a:t>
            </a:r>
          </a:p>
          <a:p>
            <a:r>
              <a:rPr lang="en-US" b="1" i="1" dirty="0" smtClean="0"/>
              <a:t>Daily Gratitude</a:t>
            </a:r>
            <a:endParaRPr lang="en-US" dirty="0" smtClean="0"/>
          </a:p>
          <a:p>
            <a:pPr>
              <a:buNone/>
            </a:pPr>
            <a:endParaRPr lang="en-US" dirty="0" smtClean="0"/>
          </a:p>
          <a:p>
            <a:pPr>
              <a:buNone/>
            </a:pPr>
            <a:r>
              <a:rPr lang="en-US" dirty="0" smtClean="0"/>
              <a:t>Adapted from: </a:t>
            </a:r>
            <a:r>
              <a:rPr lang="en-US" dirty="0" smtClean="0">
                <a:hlinkClick r:id="rId2"/>
              </a:rPr>
              <a:t>http://anxietyfreechild.com/positive-psychology-guide/</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 cautious </a:t>
            </a:r>
            <a:endParaRPr lang="en-US" dirty="0"/>
          </a:p>
        </p:txBody>
      </p:sp>
      <p:sp>
        <p:nvSpPr>
          <p:cNvPr id="3" name="Content Placeholder 2"/>
          <p:cNvSpPr>
            <a:spLocks noGrp="1"/>
          </p:cNvSpPr>
          <p:nvPr>
            <p:ph idx="1"/>
          </p:nvPr>
        </p:nvSpPr>
        <p:spPr/>
        <p:txBody>
          <a:bodyPr/>
          <a:lstStyle/>
          <a:p>
            <a:r>
              <a:rPr lang="en-US" dirty="0" smtClean="0"/>
              <a:t>Getting too enthusiastic when a spark of progress has been made can project an energy</a:t>
            </a:r>
          </a:p>
          <a:p>
            <a:r>
              <a:rPr lang="en-US" dirty="0" smtClean="0"/>
              <a:t>This energy can overwhelm the student and put their brain back into “alarm”—fight, flight or freeze</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Your role in supporting your child</a:t>
            </a: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pPr>
              <a:buNone/>
            </a:pPr>
            <a:endParaRPr lang="en-US" dirty="0" smtClean="0"/>
          </a:p>
          <a:p>
            <a:r>
              <a:rPr lang="en-US" dirty="0" smtClean="0"/>
              <a:t>Practice stress reduction with your child</a:t>
            </a:r>
          </a:p>
          <a:p>
            <a:pPr>
              <a:buNone/>
            </a:pPr>
            <a:endParaRPr lang="en-US" dirty="0" smtClean="0"/>
          </a:p>
          <a:p>
            <a:r>
              <a:rPr lang="en-US" dirty="0" smtClean="0"/>
              <a:t>Celebrate </a:t>
            </a:r>
            <a:r>
              <a:rPr lang="en-US" b="1" dirty="0" smtClean="0"/>
              <a:t>ALL</a:t>
            </a:r>
            <a:r>
              <a:rPr lang="en-US" dirty="0" smtClean="0"/>
              <a:t> aspects of your child—character, personality, school, work etc.</a:t>
            </a:r>
          </a:p>
          <a:p>
            <a:pPr>
              <a:buNone/>
            </a:pPr>
            <a:endParaRPr lang="en-US" dirty="0" smtClean="0"/>
          </a:p>
          <a:p>
            <a:r>
              <a:rPr lang="en-US" dirty="0" smtClean="0"/>
              <a:t>Deliver messages of self compassion</a:t>
            </a:r>
          </a:p>
          <a:p>
            <a:pPr>
              <a:buNone/>
            </a:pPr>
            <a:endParaRPr lang="en-US" dirty="0" smtClean="0"/>
          </a:p>
          <a:p>
            <a:r>
              <a:rPr lang="en-US" dirty="0" smtClean="0"/>
              <a:t>Get help if you feel their/your stress level is impacting you in ways you cannot manage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1143000" y="609600"/>
            <a:ext cx="6629400" cy="5791199"/>
          </a:xfrm>
        </p:spPr>
        <p:txBody>
          <a:bodyPr>
            <a:normAutofit fontScale="90000"/>
          </a:bodyPr>
          <a:lstStyle/>
          <a:p>
            <a:r>
              <a:rPr lang="en-US" i="1" dirty="0" smtClean="0"/>
              <a:t>If the day ever came when we were able to accept ourselves and our children exactly as we are and they are, then, I believe we would have come to an understanding of what "good parenting" means.</a:t>
            </a:r>
            <a:r>
              <a:rPr lang="en-US" dirty="0" smtClean="0"/>
              <a:t/>
            </a:r>
            <a:br>
              <a:rPr lang="en-US" dirty="0" smtClean="0"/>
            </a:br>
            <a:r>
              <a:rPr lang="en-US" dirty="0" smtClean="0"/>
              <a:t>				</a:t>
            </a:r>
            <a:r>
              <a:rPr lang="en-US" b="1" dirty="0" smtClean="0"/>
              <a:t>Fred Rogers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lstStyle/>
          <a:p>
            <a:r>
              <a:rPr lang="en-US" dirty="0" smtClean="0"/>
              <a:t>Are you ready to change the lens?</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pPr>
              <a:buNone/>
            </a:pPr>
            <a:endParaRPr lang="en-US" dirty="0" smtClean="0"/>
          </a:p>
          <a:p>
            <a:pPr>
              <a:buNone/>
            </a:pPr>
            <a:endParaRPr lang="en-US" dirty="0" smtClean="0"/>
          </a:p>
          <a:p>
            <a:pPr>
              <a:buNone/>
            </a:pPr>
            <a:endParaRPr lang="en-US" dirty="0" smtClean="0"/>
          </a:p>
          <a:p>
            <a:pPr>
              <a:buNone/>
            </a:pPr>
            <a:r>
              <a:rPr lang="en-US" dirty="0" smtClean="0">
                <a:hlinkClick r:id="rId3"/>
              </a:rPr>
              <a:t>http://www.ted.com/talks/shawn_achor_the_happy_secret_to_better_work?language=en</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21 day Challenge</a:t>
            </a:r>
            <a:endParaRPr lang="en-US" dirty="0"/>
          </a:p>
        </p:txBody>
      </p:sp>
      <p:sp>
        <p:nvSpPr>
          <p:cNvPr id="3" name="Content Placeholder 2"/>
          <p:cNvSpPr>
            <a:spLocks noGrp="1"/>
          </p:cNvSpPr>
          <p:nvPr>
            <p:ph idx="1"/>
          </p:nvPr>
        </p:nvSpPr>
        <p:spPr/>
        <p:txBody>
          <a:bodyPr>
            <a:normAutofit lnSpcReduction="10000"/>
          </a:bodyPr>
          <a:lstStyle/>
          <a:p>
            <a:pPr marL="514350" indent="-514350">
              <a:buNone/>
            </a:pPr>
            <a:r>
              <a:rPr lang="en-US" dirty="0" smtClean="0"/>
              <a:t>Daily:</a:t>
            </a:r>
          </a:p>
          <a:p>
            <a:pPr marL="514350" indent="-514350">
              <a:buNone/>
            </a:pPr>
            <a:endParaRPr lang="en-US" dirty="0" smtClean="0"/>
          </a:p>
          <a:p>
            <a:pPr marL="514350" indent="-514350">
              <a:buFont typeface="+mj-lt"/>
              <a:buAutoNum type="arabicPeriod"/>
            </a:pPr>
            <a:r>
              <a:rPr lang="en-US" dirty="0" smtClean="0"/>
              <a:t>Write down 3 new things you were grateful for that day</a:t>
            </a:r>
          </a:p>
          <a:p>
            <a:pPr marL="514350" indent="-514350">
              <a:buFont typeface="+mj-lt"/>
              <a:buAutoNum type="arabicPeriod"/>
            </a:pPr>
            <a:r>
              <a:rPr lang="en-US" dirty="0" smtClean="0"/>
              <a:t>Journal one positive experience</a:t>
            </a:r>
          </a:p>
          <a:p>
            <a:pPr marL="514350" indent="-514350">
              <a:buFont typeface="+mj-lt"/>
              <a:buAutoNum type="arabicPeriod"/>
            </a:pPr>
            <a:r>
              <a:rPr lang="en-US" dirty="0" smtClean="0"/>
              <a:t>Exercise</a:t>
            </a:r>
          </a:p>
          <a:p>
            <a:pPr marL="514350" indent="-514350">
              <a:buFont typeface="+mj-lt"/>
              <a:buAutoNum type="arabicPeriod"/>
            </a:pPr>
            <a:r>
              <a:rPr lang="en-US" dirty="0" smtClean="0"/>
              <a:t>Meditation</a:t>
            </a:r>
          </a:p>
          <a:p>
            <a:pPr marL="514350" indent="-514350">
              <a:buFont typeface="+mj-lt"/>
              <a:buAutoNum type="arabicPeriod"/>
            </a:pPr>
            <a:r>
              <a:rPr lang="en-US" dirty="0" smtClean="0"/>
              <a:t>One random act of kindness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457200" y="1600200"/>
            <a:ext cx="8229600" cy="5257800"/>
          </a:xfrm>
        </p:spPr>
        <p:txBody>
          <a:bodyPr>
            <a:normAutofit fontScale="62500" lnSpcReduction="20000"/>
          </a:bodyPr>
          <a:lstStyle/>
          <a:p>
            <a:pPr>
              <a:buNone/>
            </a:pPr>
            <a:r>
              <a:rPr lang="en-US" dirty="0" smtClean="0"/>
              <a:t>Websites:</a:t>
            </a:r>
          </a:p>
          <a:p>
            <a:pPr>
              <a:buNone/>
            </a:pPr>
            <a:r>
              <a:rPr lang="en-US" dirty="0" smtClean="0">
                <a:hlinkClick r:id="rId2"/>
              </a:rPr>
              <a:t>Parents for Children's Mental Health</a:t>
            </a:r>
            <a:endParaRPr lang="en-US" dirty="0" smtClean="0"/>
          </a:p>
          <a:p>
            <a:pPr>
              <a:buNone/>
            </a:pPr>
            <a:r>
              <a:rPr lang="en-US" dirty="0" smtClean="0">
                <a:hlinkClick r:id="rId3"/>
              </a:rPr>
              <a:t>Anxiety BC</a:t>
            </a:r>
            <a:endParaRPr lang="en-US" dirty="0" smtClean="0"/>
          </a:p>
          <a:p>
            <a:pPr>
              <a:buNone/>
            </a:pPr>
            <a:r>
              <a:rPr lang="en-US" dirty="0" smtClean="0">
                <a:hlinkClick r:id="rId4"/>
              </a:rPr>
              <a:t>Anxiety BC Parent Toolkit</a:t>
            </a:r>
            <a:endParaRPr lang="en-US" dirty="0" smtClean="0"/>
          </a:p>
          <a:p>
            <a:pPr>
              <a:buNone/>
            </a:pPr>
            <a:r>
              <a:rPr lang="en-US" dirty="0" smtClean="0">
                <a:hlinkClick r:id="rId5"/>
              </a:rPr>
              <a:t>Mind Your Mind</a:t>
            </a:r>
            <a:endParaRPr lang="en-US" dirty="0" smtClean="0"/>
          </a:p>
          <a:p>
            <a:pPr>
              <a:buNone/>
            </a:pPr>
            <a:endParaRPr lang="en-US" dirty="0" smtClean="0"/>
          </a:p>
          <a:p>
            <a:pPr>
              <a:buNone/>
            </a:pPr>
            <a:r>
              <a:rPr lang="en-US" dirty="0" smtClean="0"/>
              <a:t>Books:</a:t>
            </a:r>
          </a:p>
          <a:p>
            <a:pPr>
              <a:buFont typeface="Wingdings" pitchFamily="2" charset="2"/>
              <a:buChar char="Ø"/>
            </a:pPr>
            <a:r>
              <a:rPr lang="en-US" sz="2900" i="1" dirty="0" smtClean="0"/>
              <a:t>Building Emotional Intelligence </a:t>
            </a:r>
            <a:r>
              <a:rPr lang="en-US" sz="2900" dirty="0" smtClean="0"/>
              <a:t>(Linda </a:t>
            </a:r>
            <a:r>
              <a:rPr lang="en-US" sz="2900" dirty="0" err="1" smtClean="0"/>
              <a:t>Lantieri</a:t>
            </a:r>
            <a:r>
              <a:rPr lang="en-US" sz="2900" dirty="0" smtClean="0"/>
              <a:t>)</a:t>
            </a:r>
          </a:p>
          <a:p>
            <a:pPr>
              <a:buFont typeface="Wingdings" pitchFamily="2" charset="2"/>
              <a:buChar char="Ø"/>
            </a:pPr>
            <a:r>
              <a:rPr lang="en-US" sz="2900" i="1" dirty="0" smtClean="0"/>
              <a:t>Flourish</a:t>
            </a:r>
            <a:r>
              <a:rPr lang="en-US" sz="2900" dirty="0" smtClean="0"/>
              <a:t> (Dr. Seligman)</a:t>
            </a:r>
          </a:p>
          <a:p>
            <a:pPr>
              <a:buFont typeface="Wingdings" pitchFamily="2" charset="2"/>
              <a:buChar char="Ø"/>
            </a:pPr>
            <a:r>
              <a:rPr lang="en-US" sz="2900" i="1" dirty="0" smtClean="0"/>
              <a:t>The Mindful Child </a:t>
            </a:r>
            <a:r>
              <a:rPr lang="en-US" sz="2900" dirty="0" smtClean="0"/>
              <a:t>(Susan Kaiser Greenland)</a:t>
            </a:r>
          </a:p>
          <a:p>
            <a:pPr>
              <a:buFont typeface="Wingdings" pitchFamily="2" charset="2"/>
              <a:buChar char="Ø"/>
            </a:pPr>
            <a:r>
              <a:rPr lang="en-US" sz="2900" i="1" dirty="0" smtClean="0"/>
              <a:t>Brainstorm: The Power and Purpose of the Teenage Brain </a:t>
            </a:r>
            <a:r>
              <a:rPr lang="en-US" sz="2900" dirty="0" smtClean="0"/>
              <a:t>(Daniel </a:t>
            </a:r>
            <a:r>
              <a:rPr lang="en-US" sz="2900" dirty="0" err="1" smtClean="0"/>
              <a:t>Siegal</a:t>
            </a:r>
            <a:r>
              <a:rPr lang="en-US" sz="2900" dirty="0" smtClean="0"/>
              <a:t>)</a:t>
            </a:r>
          </a:p>
          <a:p>
            <a:pPr>
              <a:buFont typeface="Wingdings" pitchFamily="2" charset="2"/>
              <a:buChar char="Ø"/>
            </a:pPr>
            <a:r>
              <a:rPr lang="en-US" sz="2900" i="1" dirty="0" smtClean="0"/>
              <a:t>The Highly Sensitive Child: Helping Our Children Thrive When the World Overwhelms Them </a:t>
            </a:r>
            <a:r>
              <a:rPr lang="en-US" sz="2900" dirty="0" smtClean="0"/>
              <a:t>(Elaine </a:t>
            </a:r>
            <a:r>
              <a:rPr lang="en-US" sz="2900" dirty="0" err="1" smtClean="0"/>
              <a:t>Aron</a:t>
            </a:r>
            <a:r>
              <a:rPr lang="en-US" sz="2900" dirty="0" smtClean="0"/>
              <a:t>) </a:t>
            </a:r>
          </a:p>
          <a:p>
            <a:pPr>
              <a:buFont typeface="Wingdings" pitchFamily="2" charset="2"/>
              <a:buChar char="Ø"/>
            </a:pPr>
            <a:r>
              <a:rPr lang="en-US" altLang="en-US" sz="2900" i="1" dirty="0" smtClean="0">
                <a:ea typeface="Avenir Next Condensed Bold" pitchFamily="34" charset="0"/>
                <a:cs typeface="Tahoma"/>
              </a:rPr>
              <a:t>Keys to Parenting Your Anxious Child, (</a:t>
            </a:r>
            <a:r>
              <a:rPr lang="en-US" altLang="en-US" sz="2900" dirty="0" smtClean="0">
                <a:ea typeface="Avenir Next Condensed Bold" pitchFamily="34" charset="0"/>
                <a:cs typeface="Tahoma"/>
              </a:rPr>
              <a:t>Dr. Katharina </a:t>
            </a:r>
            <a:r>
              <a:rPr lang="en-US" altLang="en-US" sz="2900" dirty="0" err="1" smtClean="0">
                <a:ea typeface="Avenir Next Condensed Bold" pitchFamily="34" charset="0"/>
                <a:cs typeface="Tahoma"/>
              </a:rPr>
              <a:t>Manassis</a:t>
            </a:r>
            <a:r>
              <a:rPr lang="en-US" altLang="en-US" sz="2900" dirty="0" smtClean="0">
                <a:ea typeface="Avenir Next Condensed Bold" pitchFamily="34" charset="0"/>
                <a:cs typeface="Tahoma"/>
              </a:rPr>
              <a:t>)</a:t>
            </a:r>
          </a:p>
          <a:p>
            <a:pPr>
              <a:buFont typeface="Wingdings" pitchFamily="2" charset="2"/>
              <a:buChar char="Ø"/>
            </a:pPr>
            <a:r>
              <a:rPr lang="en-US" altLang="en-US" sz="2900" i="1" dirty="0" smtClean="0">
                <a:ea typeface="Avenir Next Condensed Bold" pitchFamily="34" charset="0"/>
                <a:cs typeface="Tahoma"/>
              </a:rPr>
              <a:t>Worried No More, Second Edition: Help and Hope for Anxious Children  (</a:t>
            </a:r>
            <a:r>
              <a:rPr lang="en-US" altLang="en-US" sz="2900" dirty="0" err="1" smtClean="0">
                <a:ea typeface="Avenir Next Condensed Bold" pitchFamily="34" charset="0"/>
                <a:cs typeface="Tahoma"/>
              </a:rPr>
              <a:t>Aureen</a:t>
            </a:r>
            <a:r>
              <a:rPr lang="en-US" altLang="en-US" sz="2900" dirty="0" smtClean="0">
                <a:ea typeface="Avenir Next Condensed Bold" pitchFamily="34" charset="0"/>
                <a:cs typeface="Tahoma"/>
              </a:rPr>
              <a:t> Wagner)</a:t>
            </a:r>
          </a:p>
          <a:p>
            <a:pPr>
              <a:buFont typeface="Wingdings" pitchFamily="2" charset="2"/>
              <a:buChar char="Ø"/>
            </a:pPr>
            <a:r>
              <a:rPr lang="en-US" altLang="en-US" sz="2900" i="1" dirty="0" smtClean="0">
                <a:ea typeface="Avenir Next Condensed Bold" pitchFamily="34" charset="0"/>
                <a:cs typeface="Tahoma"/>
              </a:rPr>
              <a:t>Freeing Your Child From Anxiety, </a:t>
            </a:r>
            <a:r>
              <a:rPr lang="en-US" altLang="en-US" sz="2900" dirty="0" smtClean="0">
                <a:ea typeface="Avenir Next Condensed Bold" pitchFamily="34" charset="0"/>
                <a:cs typeface="Tahoma"/>
              </a:rPr>
              <a:t>(Tamar </a:t>
            </a:r>
            <a:r>
              <a:rPr lang="en-US" altLang="en-US" sz="2900" dirty="0" err="1" smtClean="0">
                <a:ea typeface="Avenir Next Condensed Bold" pitchFamily="34" charset="0"/>
                <a:cs typeface="Tahoma"/>
              </a:rPr>
              <a:t>Chansky</a:t>
            </a:r>
            <a:r>
              <a:rPr lang="en-US" altLang="en-US" sz="2900" dirty="0" smtClean="0">
                <a:ea typeface="Avenir Next Condensed Bold" pitchFamily="34" charset="0"/>
                <a:cs typeface="Tahoma"/>
              </a:rPr>
              <a:t>)</a:t>
            </a:r>
          </a:p>
          <a:p>
            <a:pPr>
              <a:buFont typeface="Wingdings" pitchFamily="2" charset="2"/>
              <a:buChar char="Ø"/>
            </a:pPr>
            <a:r>
              <a:rPr lang="en-US" altLang="en-US" sz="2900" i="1" dirty="0" smtClean="0">
                <a:ea typeface="Avenir Next Condensed Bold" pitchFamily="34" charset="0"/>
                <a:cs typeface="Tahoma"/>
              </a:rPr>
              <a:t>Helping Your Anxious Child</a:t>
            </a:r>
            <a:r>
              <a:rPr lang="en-US" altLang="en-US" sz="2900" dirty="0" smtClean="0">
                <a:ea typeface="Avenir Next Condensed Bold" pitchFamily="34" charset="0"/>
                <a:cs typeface="Tahoma"/>
              </a:rPr>
              <a:t> (Ronald M. </a:t>
            </a:r>
            <a:r>
              <a:rPr lang="en-US" altLang="en-US" sz="2900" dirty="0" err="1" smtClean="0">
                <a:ea typeface="Avenir Next Condensed Bold" pitchFamily="34" charset="0"/>
                <a:cs typeface="Tahoma"/>
              </a:rPr>
              <a:t>Rapee</a:t>
            </a:r>
            <a:r>
              <a:rPr lang="en-US" altLang="en-US" sz="2900" dirty="0" smtClean="0">
                <a:ea typeface="Avenir Next Condensed Bold" pitchFamily="34" charset="0"/>
                <a:cs typeface="Tahoma"/>
              </a:rPr>
              <a:t>)</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6962"/>
          </a:xfrm>
        </p:spPr>
        <p:txBody>
          <a:bodyPr/>
          <a:lstStyle/>
          <a:p>
            <a:r>
              <a:rPr lang="en-US" dirty="0" smtClean="0"/>
              <a:t>Questions?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5A0A283B95FB4A43B25C6417E166F61E" ma:contentTypeVersion="2" ma:contentTypeDescription="" ma:contentTypeScope="" ma:versionID="5946d9bf1dd48b70e3da659de2625efd">
  <xsd:schema xmlns:xsd="http://www.w3.org/2001/XMLSchema" xmlns:xs="http://www.w3.org/2001/XMLSchema" xmlns:p="http://schemas.microsoft.com/office/2006/metadata/properties" xmlns:ns2="b00bbc0c-689b-48a6-9e1a-1e2413ee8e63" targetNamespace="http://schemas.microsoft.com/office/2006/metadata/properties" ma:root="true" ma:fieldsID="32799d2b8302e07b88299807b8a577b7" ns2:_="">
    <xsd:import namespace="b00bbc0c-689b-48a6-9e1a-1e2413ee8e63"/>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0bbc0c-689b-48a6-9e1a-1e2413ee8e63"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Owner xmlns="b00bbc0c-689b-48a6-9e1a-1e2413ee8e63">CPS</Document_x0020_Owner>
    <Document_x0020_Author_x0028_s_x0029_ xmlns="b00bbc0c-689b-48a6-9e1a-1e2413ee8e63" xsi:nil="true"/>
    <Document_x0020_Description xmlns="b00bbc0c-689b-48a6-9e1a-1e2413ee8e63" xsi:nil="true"/>
    <WWW_x0020_Content xmlns="b00bbc0c-689b-48a6-9e1a-1e2413ee8e63">No</WWW_x0020_Content>
  </documentManagement>
</p:properties>
</file>

<file path=customXml/itemProps1.xml><?xml version="1.0" encoding="utf-8"?>
<ds:datastoreItem xmlns:ds="http://schemas.openxmlformats.org/officeDocument/2006/customXml" ds:itemID="{189C5A06-AA58-4895-9615-6818A2F6C5D6}"/>
</file>

<file path=customXml/itemProps2.xml><?xml version="1.0" encoding="utf-8"?>
<ds:datastoreItem xmlns:ds="http://schemas.openxmlformats.org/officeDocument/2006/customXml" ds:itemID="{18F8DB66-7C95-481A-83CB-1691E23F5050}"/>
</file>

<file path=customXml/itemProps3.xml><?xml version="1.0" encoding="utf-8"?>
<ds:datastoreItem xmlns:ds="http://schemas.openxmlformats.org/officeDocument/2006/customXml" ds:itemID="{00F7F641-FF37-4717-AA3A-4D9C0D15619D}"/>
</file>

<file path=docProps/app.xml><?xml version="1.0" encoding="utf-8"?>
<Properties xmlns="http://schemas.openxmlformats.org/officeDocument/2006/extended-properties" xmlns:vt="http://schemas.openxmlformats.org/officeDocument/2006/docPropsVTypes">
  <TotalTime>1092</TotalTime>
  <Words>1460</Words>
  <Application>Microsoft Office PowerPoint</Application>
  <PresentationFormat>On-screen Show (4:3)</PresentationFormat>
  <Paragraphs>297</Paragraphs>
  <Slides>44</Slides>
  <Notes>30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Anxiety Supporting Your Child’s Mental Health </vt:lpstr>
      <vt:lpstr>What are your hopes and dreams for your child? </vt:lpstr>
      <vt:lpstr>“ How can we prepare kids for the   tests of life   rather than a   life of tests?”    Linda Lantieri</vt:lpstr>
      <vt:lpstr>Our Task as Parents and Educators</vt:lpstr>
      <vt:lpstr>Our Students</vt:lpstr>
      <vt:lpstr>What do we mean when we talk about mental health? </vt:lpstr>
      <vt:lpstr>Holistic Approach</vt:lpstr>
      <vt:lpstr>Your Brain on Anxiety</vt:lpstr>
      <vt:lpstr>Slide 9</vt:lpstr>
      <vt:lpstr>What does a stress or anxiety reaction look like?</vt:lpstr>
      <vt:lpstr>Difference between anxiety and fear</vt:lpstr>
      <vt:lpstr>When to be Concerned How to know if your child is struggling with stress, anxiety, or perfectionism</vt:lpstr>
      <vt:lpstr>When should I worry?</vt:lpstr>
      <vt:lpstr>Why Does this Happen?</vt:lpstr>
      <vt:lpstr>Slide 15</vt:lpstr>
      <vt:lpstr>Why is this important?</vt:lpstr>
      <vt:lpstr>A Helpful Brain Model</vt:lpstr>
      <vt:lpstr>Our starting place</vt:lpstr>
      <vt:lpstr>Changing the Brain</vt:lpstr>
      <vt:lpstr>Neither comprehension or learning can take place in an atmosphere of anxiety.     Rose Kennedy</vt:lpstr>
      <vt:lpstr>The Significance of Safe Space</vt:lpstr>
      <vt:lpstr>How can we help?</vt:lpstr>
      <vt:lpstr>Anxiety Curve</vt:lpstr>
      <vt:lpstr>….teach me HOW to  calm down don’t just TELL me to…</vt:lpstr>
      <vt:lpstr>Understanding the Triad S.O.S STOP….OBSERVE….SHIFT </vt:lpstr>
      <vt:lpstr>Shifting the Triad: Modifying thoughts</vt:lpstr>
      <vt:lpstr>Taming the Mind</vt:lpstr>
      <vt:lpstr>Shifting the Triad: Modifying Thoughts</vt:lpstr>
      <vt:lpstr>Cognitive Reframing Adapted from: D. Bilsker, M. Gilbert, D. Worling &amp; E. J. Garland</vt:lpstr>
      <vt:lpstr>Self Compassion</vt:lpstr>
      <vt:lpstr>Shifting the Triad: Modifying Physiology</vt:lpstr>
      <vt:lpstr>Strategies: Take up Smoking</vt:lpstr>
      <vt:lpstr>Modifying Physiology/Sensation Habituation</vt:lpstr>
      <vt:lpstr>Shifting the Triad: Modifying Behaviour</vt:lpstr>
      <vt:lpstr>Mindfulness</vt:lpstr>
      <vt:lpstr>Modifying Actions Cycle of Avoidance/Escape</vt:lpstr>
      <vt:lpstr>Quit hits to support brain health…</vt:lpstr>
      <vt:lpstr>Be cautious </vt:lpstr>
      <vt:lpstr>Your role in supporting your child</vt:lpstr>
      <vt:lpstr>If the day ever came when we were able to accept ourselves and our children exactly as we are and they are, then, I believe we would have come to an understanding of what "good parenting" means.     Fred Rogers </vt:lpstr>
      <vt:lpstr>Are you ready to change the lens?</vt:lpstr>
      <vt:lpstr>The 21 day Challenge</vt:lpstr>
      <vt:lpstr>Resources</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Anxiety</dc:title>
  <dc:creator>Windows User</dc:creator>
  <cp:keywords>Michelle Cassidy, Anxiety, depression, help, presentation, February 4, mental health, behaviour, mindfulness, thoughts</cp:keywords>
  <cp:lastModifiedBy>Windows User</cp:lastModifiedBy>
  <cp:revision>73</cp:revision>
  <dcterms:created xsi:type="dcterms:W3CDTF">2014-04-09T00:55:31Z</dcterms:created>
  <dcterms:modified xsi:type="dcterms:W3CDTF">2016-02-05T20:00:11Z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0x010100EA4BA40101B6AA4DB2B44F01F8A02F5E005A0A283B95FB4A43B25C6417E166F61E</vt:lpwstr>
  </property>
</Properties>
</file>